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5" r:id="rId3"/>
    <p:sldId id="257" r:id="rId4"/>
    <p:sldId id="262" r:id="rId5"/>
    <p:sldId id="258" r:id="rId6"/>
    <p:sldId id="266" r:id="rId7"/>
    <p:sldId id="261" r:id="rId8"/>
    <p:sldId id="259" r:id="rId9"/>
    <p:sldId id="260" r:id="rId10"/>
    <p:sldId id="263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905789-6913-4F1E-857C-D3DD48FC903A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33BE6E-7201-41A1-98FC-7E90F963D1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7055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0E369B-E3AE-45C2-AAB3-EA74A2B68B1B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7406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7E3880-A1C7-AD20-7A34-37F6401750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30920E8-E637-678F-59A7-F6F32424D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AF62F71-BCC4-84B7-45AF-21D0B46BD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C2C-C8AE-41E1-8DB5-C1D3EB32E00B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1AF9CEC-9CD7-E7FF-E012-2865C6C97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99A7503-934A-9716-AF90-7CC43ABF5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1E17-941E-44CA-A189-51199463A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6267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BB49D2-7BD9-8798-2023-E8A449BCD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F122585-D4D1-FFEC-319C-F9D25E2846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DCE756D-EBFB-6528-1DA0-0128233BA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C2C-C8AE-41E1-8DB5-C1D3EB32E00B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4E8349-7499-E922-1374-CE8B9DA8D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61B843C-46E2-C380-DE9C-161DA88AA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1E17-941E-44CA-A189-51199463A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8591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F742B0F-FB41-36CC-3639-CB98A0B871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11FC1D2-7C47-0C2D-B842-3CEB849DF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C39F5E-7C35-A7AE-55FF-5BF7AD77F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C2C-C8AE-41E1-8DB5-C1D3EB32E00B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7398538-618A-536F-08D0-A0EB72E2B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1711C1B-D6F0-65E9-FD6D-F672A28E8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1E17-941E-44CA-A189-51199463A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1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1DBEE7-CCCD-7226-AAFA-1F460CAA8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6F46CE5-D7D1-4BAA-8863-A25C8EA31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783901D-0E1C-720F-9BDE-378B076CF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C2C-C8AE-41E1-8DB5-C1D3EB32E00B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13D7DAF-9604-CF65-91BE-D61E1741A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34A17D2-5E5E-08B8-B903-50E92468D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1E17-941E-44CA-A189-51199463A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5174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4F56D9-9B9D-3B3D-5370-D0D7C84F5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768BA6B-AB2D-6D2C-FD2A-87D156831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A73BF80-16AC-1DF3-DF77-C711DBCF9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C2C-C8AE-41E1-8DB5-C1D3EB32E00B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185B22-B41F-3D44-FBF0-0EFCEE728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7BB2296-A736-837B-D284-3A46E2F21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1E17-941E-44CA-A189-51199463A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7458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986220-86C6-4F6B-9795-0BE0A6038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A40D876-2F62-CE54-3DE9-DD438A11DC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72CD442-AFC2-D0C5-0044-07CF402CF8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15EB83-C160-339E-039E-C862C8F7B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C2C-C8AE-41E1-8DB5-C1D3EB32E00B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EA5C63F-275E-8F10-4149-75389052B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FFA9873-5484-1D4B-82E5-61DFE5DDC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1E17-941E-44CA-A189-51199463A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9470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AA9AF6-2CE2-D216-E517-243F6A289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95F8481-1548-94BB-F2AC-759D797D3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35AC9F7-45B1-056E-2A83-E56D319062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718D367-0C59-6001-215D-D5F33DE71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9C1CC5B-79F0-DA03-8860-8C1AA4F708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F16B603-3599-50D0-DB74-7C2735211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C2C-C8AE-41E1-8DB5-C1D3EB32E00B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1C9B061-B863-3665-BD3F-2AA7F0451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F25AF13-C0DA-3E01-E121-85E31E633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1E17-941E-44CA-A189-51199463A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37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8F6929-94DD-4272-4A7F-C841005DC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5C14686-AC5B-725F-9DAF-AC0114C55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C2C-C8AE-41E1-8DB5-C1D3EB32E00B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FFF1EC9-FE9E-6005-122C-6817AA76F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626E356-7064-3716-F560-8213020AC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1E17-941E-44CA-A189-51199463A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4921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90A587AC-6DF2-97C2-0639-5EEE55AA7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C2C-C8AE-41E1-8DB5-C1D3EB32E00B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24DD756-5923-CF08-0994-172C7566E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C6E0055-526C-E7B9-49CA-8A71F1D46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1E17-941E-44CA-A189-51199463A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7810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A1D772-6250-5CF6-2096-C632D6A6E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EA68DC-DEA3-1145-D145-80C3179CA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BC08996-FC47-8AA9-5D1A-704A2B0647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400820C-184F-7131-2B1E-11B6229F3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C2C-C8AE-41E1-8DB5-C1D3EB32E00B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934284B-66F8-01EC-400E-6481665E6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776E8B3-BFC0-317C-DE78-035154D58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1E17-941E-44CA-A189-51199463A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274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AF25C7-410F-B7B9-DE69-66007807F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76CB8270-84C0-A103-F22E-ACEC96539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513B3FF-ED56-6AB5-71B3-6970A7ECDC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D728D1D-EFB4-F46C-F84C-1D3D9D52A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C2C-C8AE-41E1-8DB5-C1D3EB32E00B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DA034D1-219A-4832-895D-DCD069E9D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9FD7263-0994-04C2-CBC7-245CCB4B0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1E17-941E-44CA-A189-51199463A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3568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F8E70C5-4F0B-0DD4-A2B1-10942A8DB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94FD2CC-7C92-57A2-9C65-BE30B3FD2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75D21-7F23-665D-1FEB-3BB599C89C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63FC2C-C8AE-41E1-8DB5-C1D3EB32E00B}" type="datetimeFigureOut">
              <a:rPr lang="zh-TW" altLang="en-US" smtClean="0"/>
              <a:t>2025/5/28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75B234C-9C3B-3694-785B-241A2B31D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D691447-D816-E768-E6B6-6E148A78E8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1B1E17-941E-44CA-A189-51199463A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897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03D5641-5848-8C8C-4A80-77DD790324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運費</a:t>
            </a:r>
            <a:r>
              <a:rPr lang="en-US" altLang="zh-CN" dirty="0"/>
              <a:t>/</a:t>
            </a:r>
            <a:r>
              <a:rPr lang="zh-CN" altLang="en-US" dirty="0"/>
              <a:t>進出口費</a:t>
            </a:r>
            <a:r>
              <a:rPr lang="en-US" altLang="zh-CN" dirty="0"/>
              <a:t>/</a:t>
            </a:r>
            <a:r>
              <a:rPr lang="zh-CN" altLang="en-US" dirty="0"/>
              <a:t>申請單及運費統計問題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DA48BA2-286F-3677-5BDB-C2C5ED38F0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6639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F3BFCE-A738-ABC8-11AB-A396185CA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3070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進出口及運費統計報表</a:t>
            </a:r>
            <a:endParaRPr lang="zh-TW" altLang="en-US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72E1E9B2-9483-3D24-6A9D-A3678425F728}"/>
              </a:ext>
            </a:extLst>
          </p:cNvPr>
          <p:cNvSpPr txBox="1"/>
          <p:nvPr/>
        </p:nvSpPr>
        <p:spPr>
          <a:xfrm>
            <a:off x="1158949" y="1743740"/>
            <a:ext cx="74853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運費</a:t>
            </a:r>
            <a:r>
              <a:rPr lang="en-US" altLang="zh-CN" dirty="0"/>
              <a:t>/</a:t>
            </a:r>
            <a:r>
              <a:rPr lang="zh-CN" altLang="en-US" dirty="0"/>
              <a:t>進出口費用分析   月</a:t>
            </a:r>
            <a:r>
              <a:rPr lang="en-US" altLang="zh-CN" dirty="0"/>
              <a:t>/</a:t>
            </a:r>
            <a:r>
              <a:rPr lang="zh-CN" altLang="en-US" dirty="0"/>
              <a:t>季</a:t>
            </a:r>
            <a:r>
              <a:rPr lang="en-US" altLang="zh-CN" dirty="0"/>
              <a:t>/</a:t>
            </a:r>
            <a:r>
              <a:rPr lang="zh-CN" altLang="en-US" dirty="0"/>
              <a:t>年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運費</a:t>
            </a:r>
            <a:r>
              <a:rPr lang="en-US" altLang="zh-CN" dirty="0"/>
              <a:t>/</a:t>
            </a:r>
            <a:r>
              <a:rPr lang="zh-CN" altLang="en-US" dirty="0"/>
              <a:t>進出口分析</a:t>
            </a:r>
            <a:r>
              <a:rPr lang="en-US" altLang="zh-CN" dirty="0"/>
              <a:t>(</a:t>
            </a:r>
            <a:r>
              <a:rPr lang="zh-CN" altLang="en-US" dirty="0"/>
              <a:t>業務部門</a:t>
            </a:r>
            <a:r>
              <a:rPr lang="en-US" altLang="zh-CN" dirty="0"/>
              <a:t>/</a:t>
            </a:r>
            <a:r>
              <a:rPr lang="zh-CN" altLang="en-US" dirty="0"/>
              <a:t>產品</a:t>
            </a:r>
            <a:r>
              <a:rPr lang="en-US" altLang="zh-CN" dirty="0"/>
              <a:t>) </a:t>
            </a:r>
            <a:r>
              <a:rPr lang="zh-CN" altLang="en-US" dirty="0"/>
              <a:t>與銷售金額比例  </a:t>
            </a:r>
            <a:r>
              <a:rPr lang="en-US" altLang="zh-CN" dirty="0"/>
              <a:t> </a:t>
            </a:r>
            <a:r>
              <a:rPr lang="zh-CN" altLang="en-US" dirty="0"/>
              <a:t>月</a:t>
            </a:r>
            <a:r>
              <a:rPr lang="en-US" altLang="zh-CN" dirty="0"/>
              <a:t>/</a:t>
            </a:r>
            <a:r>
              <a:rPr lang="zh-CN" altLang="en-US" dirty="0"/>
              <a:t>季</a:t>
            </a:r>
            <a:r>
              <a:rPr lang="en-US" altLang="zh-CN" dirty="0"/>
              <a:t>/</a:t>
            </a:r>
            <a:r>
              <a:rPr lang="zh-CN" altLang="en-US" dirty="0"/>
              <a:t>年</a:t>
            </a:r>
            <a:endParaRPr lang="en-US" altLang="zh-CN" dirty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80757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B847F4-6E55-4740-4543-FA07FBFC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1173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問題描述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348C032-D5B3-B5C2-3145-4E45287C9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823"/>
            <a:ext cx="10515600" cy="4667140"/>
          </a:xfrm>
        </p:spPr>
        <p:txBody>
          <a:bodyPr/>
          <a:lstStyle/>
          <a:p>
            <a:r>
              <a:rPr lang="zh-CN" altLang="en-US" dirty="0"/>
              <a:t>運費及進出口費用的申請需要進行費用的分配</a:t>
            </a:r>
            <a:r>
              <a:rPr lang="en-US" altLang="zh-CN" dirty="0"/>
              <a:t>, </a:t>
            </a:r>
            <a:r>
              <a:rPr lang="zh-CN" altLang="en-US" dirty="0"/>
              <a:t>目前使用人工分配</a:t>
            </a:r>
            <a:r>
              <a:rPr lang="en-US" altLang="zh-CN" dirty="0"/>
              <a:t>, </a:t>
            </a:r>
            <a:r>
              <a:rPr lang="zh-CN" altLang="en-US" dirty="0"/>
              <a:t>耗用很多時間</a:t>
            </a:r>
            <a:endParaRPr lang="en-US" altLang="zh-CN" dirty="0"/>
          </a:p>
          <a:p>
            <a:r>
              <a:rPr lang="zh-CN" altLang="en-US" dirty="0"/>
              <a:t>缺少進出口費用的統計資訊</a:t>
            </a:r>
            <a:endParaRPr lang="en-US" altLang="zh-CN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5037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2601AC-30A1-C909-F1B9-228B5258B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0419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現階段運費申請流程</a:t>
            </a:r>
            <a:endParaRPr lang="zh-TW" altLang="en-US" dirty="0"/>
          </a:p>
        </p:txBody>
      </p:sp>
      <p:sp>
        <p:nvSpPr>
          <p:cNvPr id="5" name="流程圖: 文件 4">
            <a:extLst>
              <a:ext uri="{FF2B5EF4-FFF2-40B4-BE49-F238E27FC236}">
                <a16:creationId xmlns:a16="http://schemas.microsoft.com/office/drawing/2014/main" id="{1E668CED-EA6C-0EE7-6EF7-9024F3DE83A3}"/>
              </a:ext>
            </a:extLst>
          </p:cNvPr>
          <p:cNvSpPr/>
          <p:nvPr/>
        </p:nvSpPr>
        <p:spPr>
          <a:xfrm>
            <a:off x="1658679" y="2254102"/>
            <a:ext cx="1509823" cy="1265275"/>
          </a:xfrm>
          <a:prstGeom prst="flowChart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貨運公司費用對帳單</a:t>
            </a:r>
            <a:endParaRPr lang="zh-TW" altLang="en-US" dirty="0"/>
          </a:p>
        </p:txBody>
      </p:sp>
      <p:sp>
        <p:nvSpPr>
          <p:cNvPr id="6" name="流程圖: 文件 5">
            <a:extLst>
              <a:ext uri="{FF2B5EF4-FFF2-40B4-BE49-F238E27FC236}">
                <a16:creationId xmlns:a16="http://schemas.microsoft.com/office/drawing/2014/main" id="{81448325-9795-0E64-86D7-4AE2B45410B9}"/>
              </a:ext>
            </a:extLst>
          </p:cNvPr>
          <p:cNvSpPr/>
          <p:nvPr/>
        </p:nvSpPr>
        <p:spPr>
          <a:xfrm>
            <a:off x="1658679" y="4018473"/>
            <a:ext cx="1509823" cy="1265275"/>
          </a:xfrm>
          <a:prstGeom prst="flowChart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PACKING LIST</a:t>
            </a:r>
            <a:endParaRPr lang="zh-TW" altLang="en-US" dirty="0"/>
          </a:p>
        </p:txBody>
      </p:sp>
      <p:sp>
        <p:nvSpPr>
          <p:cNvPr id="7" name="流程圖: 人工作業 6">
            <a:extLst>
              <a:ext uri="{FF2B5EF4-FFF2-40B4-BE49-F238E27FC236}">
                <a16:creationId xmlns:a16="http://schemas.microsoft.com/office/drawing/2014/main" id="{BD189A6D-280C-31E1-3498-1E04CE5B2F66}"/>
              </a:ext>
            </a:extLst>
          </p:cNvPr>
          <p:cNvSpPr/>
          <p:nvPr/>
        </p:nvSpPr>
        <p:spPr>
          <a:xfrm>
            <a:off x="3988981" y="2854683"/>
            <a:ext cx="1796902" cy="1265275"/>
          </a:xfrm>
          <a:prstGeom prst="flowChartManualOperation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人工分類建立分擔費用表</a:t>
            </a:r>
            <a:endParaRPr lang="zh-TW" altLang="en-US" dirty="0"/>
          </a:p>
        </p:txBody>
      </p:sp>
      <p:sp>
        <p:nvSpPr>
          <p:cNvPr id="8" name="流程圖: 內部儲存裝置 7">
            <a:extLst>
              <a:ext uri="{FF2B5EF4-FFF2-40B4-BE49-F238E27FC236}">
                <a16:creationId xmlns:a16="http://schemas.microsoft.com/office/drawing/2014/main" id="{1F2A87A3-F7B7-0BF4-FE5E-067C4B5820A3}"/>
              </a:ext>
            </a:extLst>
          </p:cNvPr>
          <p:cNvSpPr/>
          <p:nvPr/>
        </p:nvSpPr>
        <p:spPr>
          <a:xfrm>
            <a:off x="8716922" y="2921661"/>
            <a:ext cx="1552354" cy="1137684"/>
          </a:xfrm>
          <a:prstGeom prst="flowChartInternalStorag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匯入</a:t>
            </a:r>
            <a:r>
              <a:rPr lang="en-US" altLang="zh-CN" dirty="0"/>
              <a:t>EPB</a:t>
            </a:r>
            <a:r>
              <a:rPr lang="zh-CN" altLang="en-US" dirty="0"/>
              <a:t>費用申請單</a:t>
            </a:r>
            <a:endParaRPr lang="zh-TW" altLang="en-US" dirty="0"/>
          </a:p>
        </p:txBody>
      </p:sp>
      <p:sp>
        <p:nvSpPr>
          <p:cNvPr id="9" name="流程圖: 人工輸入 8">
            <a:extLst>
              <a:ext uri="{FF2B5EF4-FFF2-40B4-BE49-F238E27FC236}">
                <a16:creationId xmlns:a16="http://schemas.microsoft.com/office/drawing/2014/main" id="{401B901B-2C42-38F3-0A3F-048F39871745}"/>
              </a:ext>
            </a:extLst>
          </p:cNvPr>
          <p:cNvSpPr/>
          <p:nvPr/>
        </p:nvSpPr>
        <p:spPr>
          <a:xfrm>
            <a:off x="6432696" y="2918478"/>
            <a:ext cx="1509823" cy="1137684"/>
          </a:xfrm>
          <a:prstGeom prst="flowChartManualInp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輸入</a:t>
            </a:r>
            <a:r>
              <a:rPr lang="en-US" altLang="zh-CN" dirty="0"/>
              <a:t>EXCEL</a:t>
            </a:r>
            <a:r>
              <a:rPr lang="zh-CN" altLang="en-US" dirty="0"/>
              <a:t>費用申請單</a:t>
            </a:r>
            <a:endParaRPr lang="zh-TW" altLang="en-US" dirty="0"/>
          </a:p>
        </p:txBody>
      </p:sp>
      <p:cxnSp>
        <p:nvCxnSpPr>
          <p:cNvPr id="13" name="接點: 肘形 12">
            <a:extLst>
              <a:ext uri="{FF2B5EF4-FFF2-40B4-BE49-F238E27FC236}">
                <a16:creationId xmlns:a16="http://schemas.microsoft.com/office/drawing/2014/main" id="{DE2A7C72-2D9A-3BFD-9BCB-230B3947B1BD}"/>
              </a:ext>
            </a:extLst>
          </p:cNvPr>
          <p:cNvCxnSpPr>
            <a:stCxn id="5" idx="3"/>
            <a:endCxn id="7" idx="1"/>
          </p:cNvCxnSpPr>
          <p:nvPr/>
        </p:nvCxnSpPr>
        <p:spPr>
          <a:xfrm>
            <a:off x="3168502" y="2886740"/>
            <a:ext cx="1000169" cy="600581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接點: 肘形 14">
            <a:extLst>
              <a:ext uri="{FF2B5EF4-FFF2-40B4-BE49-F238E27FC236}">
                <a16:creationId xmlns:a16="http://schemas.microsoft.com/office/drawing/2014/main" id="{A374865D-5449-7EFD-5C40-684F3EF5A0E9}"/>
              </a:ext>
            </a:extLst>
          </p:cNvPr>
          <p:cNvCxnSpPr>
            <a:stCxn id="6" idx="3"/>
            <a:endCxn id="7" idx="1"/>
          </p:cNvCxnSpPr>
          <p:nvPr/>
        </p:nvCxnSpPr>
        <p:spPr>
          <a:xfrm flipV="1">
            <a:off x="3168502" y="3487321"/>
            <a:ext cx="1000169" cy="116379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接點: 肘形 18">
            <a:extLst>
              <a:ext uri="{FF2B5EF4-FFF2-40B4-BE49-F238E27FC236}">
                <a16:creationId xmlns:a16="http://schemas.microsoft.com/office/drawing/2014/main" id="{DA7A216B-5335-086F-7C99-AC8DF23D724E}"/>
              </a:ext>
            </a:extLst>
          </p:cNvPr>
          <p:cNvCxnSpPr>
            <a:stCxn id="7" idx="3"/>
            <a:endCxn id="9" idx="1"/>
          </p:cNvCxnSpPr>
          <p:nvPr/>
        </p:nvCxnSpPr>
        <p:spPr>
          <a:xfrm flipV="1">
            <a:off x="5606193" y="3487320"/>
            <a:ext cx="826503" cy="1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接點: 肘形 20">
            <a:extLst>
              <a:ext uri="{FF2B5EF4-FFF2-40B4-BE49-F238E27FC236}">
                <a16:creationId xmlns:a16="http://schemas.microsoft.com/office/drawing/2014/main" id="{829CA0F4-0B27-9A7B-9B39-288E1D10B27A}"/>
              </a:ext>
            </a:extLst>
          </p:cNvPr>
          <p:cNvCxnSpPr>
            <a:stCxn id="9" idx="3"/>
            <a:endCxn id="8" idx="1"/>
          </p:cNvCxnSpPr>
          <p:nvPr/>
        </p:nvCxnSpPr>
        <p:spPr>
          <a:xfrm>
            <a:off x="7942519" y="3487320"/>
            <a:ext cx="774403" cy="318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1704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>
            <a:extLst>
              <a:ext uri="{FF2B5EF4-FFF2-40B4-BE49-F238E27FC236}">
                <a16:creationId xmlns:a16="http://schemas.microsoft.com/office/drawing/2014/main" id="{BA14DAE5-CE90-BA1F-97A1-EAF2995D4E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5798" y="777566"/>
            <a:ext cx="4390836" cy="2651434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010776C3-C84D-BA8E-547A-C28F60739C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767" y="810098"/>
            <a:ext cx="4168629" cy="2857500"/>
          </a:xfrm>
          <a:prstGeom prst="rect">
            <a:avLst/>
          </a:prstGeom>
        </p:spPr>
      </p:pic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C2A6530-356A-3174-5F76-067C580B23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339279"/>
              </p:ext>
            </p:extLst>
          </p:nvPr>
        </p:nvGraphicFramePr>
        <p:xfrm>
          <a:off x="753140" y="2989017"/>
          <a:ext cx="10515600" cy="3657600"/>
        </p:xfrm>
        <a:graphic>
          <a:graphicData uri="http://schemas.openxmlformats.org/drawingml/2006/table">
            <a:tbl>
              <a:tblPr/>
              <a:tblGrid>
                <a:gridCol w="279021">
                  <a:extLst>
                    <a:ext uri="{9D8B030D-6E8A-4147-A177-3AD203B41FA5}">
                      <a16:colId xmlns:a16="http://schemas.microsoft.com/office/drawing/2014/main" val="3611023067"/>
                    </a:ext>
                  </a:extLst>
                </a:gridCol>
                <a:gridCol w="279021">
                  <a:extLst>
                    <a:ext uri="{9D8B030D-6E8A-4147-A177-3AD203B41FA5}">
                      <a16:colId xmlns:a16="http://schemas.microsoft.com/office/drawing/2014/main" val="1128528866"/>
                    </a:ext>
                  </a:extLst>
                </a:gridCol>
                <a:gridCol w="354589">
                  <a:extLst>
                    <a:ext uri="{9D8B030D-6E8A-4147-A177-3AD203B41FA5}">
                      <a16:colId xmlns:a16="http://schemas.microsoft.com/office/drawing/2014/main" val="210156548"/>
                    </a:ext>
                  </a:extLst>
                </a:gridCol>
                <a:gridCol w="1836888">
                  <a:extLst>
                    <a:ext uri="{9D8B030D-6E8A-4147-A177-3AD203B41FA5}">
                      <a16:colId xmlns:a16="http://schemas.microsoft.com/office/drawing/2014/main" val="2630009558"/>
                    </a:ext>
                  </a:extLst>
                </a:gridCol>
                <a:gridCol w="773120">
                  <a:extLst>
                    <a:ext uri="{9D8B030D-6E8A-4147-A177-3AD203B41FA5}">
                      <a16:colId xmlns:a16="http://schemas.microsoft.com/office/drawing/2014/main" val="3835489662"/>
                    </a:ext>
                  </a:extLst>
                </a:gridCol>
                <a:gridCol w="773120">
                  <a:extLst>
                    <a:ext uri="{9D8B030D-6E8A-4147-A177-3AD203B41FA5}">
                      <a16:colId xmlns:a16="http://schemas.microsoft.com/office/drawing/2014/main" val="183896979"/>
                    </a:ext>
                  </a:extLst>
                </a:gridCol>
                <a:gridCol w="465035">
                  <a:extLst>
                    <a:ext uri="{9D8B030D-6E8A-4147-A177-3AD203B41FA5}">
                      <a16:colId xmlns:a16="http://schemas.microsoft.com/office/drawing/2014/main" val="2609523159"/>
                    </a:ext>
                  </a:extLst>
                </a:gridCol>
                <a:gridCol w="279021">
                  <a:extLst>
                    <a:ext uri="{9D8B030D-6E8A-4147-A177-3AD203B41FA5}">
                      <a16:colId xmlns:a16="http://schemas.microsoft.com/office/drawing/2014/main" val="1567500533"/>
                    </a:ext>
                  </a:extLst>
                </a:gridCol>
                <a:gridCol w="279021">
                  <a:extLst>
                    <a:ext uri="{9D8B030D-6E8A-4147-A177-3AD203B41FA5}">
                      <a16:colId xmlns:a16="http://schemas.microsoft.com/office/drawing/2014/main" val="477071047"/>
                    </a:ext>
                  </a:extLst>
                </a:gridCol>
                <a:gridCol w="279021">
                  <a:extLst>
                    <a:ext uri="{9D8B030D-6E8A-4147-A177-3AD203B41FA5}">
                      <a16:colId xmlns:a16="http://schemas.microsoft.com/office/drawing/2014/main" val="1443513191"/>
                    </a:ext>
                  </a:extLst>
                </a:gridCol>
                <a:gridCol w="505725">
                  <a:extLst>
                    <a:ext uri="{9D8B030D-6E8A-4147-A177-3AD203B41FA5}">
                      <a16:colId xmlns:a16="http://schemas.microsoft.com/office/drawing/2014/main" val="1803576388"/>
                    </a:ext>
                  </a:extLst>
                </a:gridCol>
                <a:gridCol w="279021">
                  <a:extLst>
                    <a:ext uri="{9D8B030D-6E8A-4147-A177-3AD203B41FA5}">
                      <a16:colId xmlns:a16="http://schemas.microsoft.com/office/drawing/2014/main" val="3613802501"/>
                    </a:ext>
                  </a:extLst>
                </a:gridCol>
                <a:gridCol w="349578">
                  <a:extLst>
                    <a:ext uri="{9D8B030D-6E8A-4147-A177-3AD203B41FA5}">
                      <a16:colId xmlns:a16="http://schemas.microsoft.com/office/drawing/2014/main" val="395701895"/>
                    </a:ext>
                  </a:extLst>
                </a:gridCol>
                <a:gridCol w="208464">
                  <a:extLst>
                    <a:ext uri="{9D8B030D-6E8A-4147-A177-3AD203B41FA5}">
                      <a16:colId xmlns:a16="http://schemas.microsoft.com/office/drawing/2014/main" val="1499749765"/>
                    </a:ext>
                  </a:extLst>
                </a:gridCol>
                <a:gridCol w="441783">
                  <a:extLst>
                    <a:ext uri="{9D8B030D-6E8A-4147-A177-3AD203B41FA5}">
                      <a16:colId xmlns:a16="http://schemas.microsoft.com/office/drawing/2014/main" val="1246596693"/>
                    </a:ext>
                  </a:extLst>
                </a:gridCol>
                <a:gridCol w="523164">
                  <a:extLst>
                    <a:ext uri="{9D8B030D-6E8A-4147-A177-3AD203B41FA5}">
                      <a16:colId xmlns:a16="http://schemas.microsoft.com/office/drawing/2014/main" val="3945429482"/>
                    </a:ext>
                  </a:extLst>
                </a:gridCol>
                <a:gridCol w="366215">
                  <a:extLst>
                    <a:ext uri="{9D8B030D-6E8A-4147-A177-3AD203B41FA5}">
                      <a16:colId xmlns:a16="http://schemas.microsoft.com/office/drawing/2014/main" val="2029002336"/>
                    </a:ext>
                  </a:extLst>
                </a:gridCol>
                <a:gridCol w="691739">
                  <a:extLst>
                    <a:ext uri="{9D8B030D-6E8A-4147-A177-3AD203B41FA5}">
                      <a16:colId xmlns:a16="http://schemas.microsoft.com/office/drawing/2014/main" val="2971432944"/>
                    </a:ext>
                  </a:extLst>
                </a:gridCol>
                <a:gridCol w="366215">
                  <a:extLst>
                    <a:ext uri="{9D8B030D-6E8A-4147-A177-3AD203B41FA5}">
                      <a16:colId xmlns:a16="http://schemas.microsoft.com/office/drawing/2014/main" val="1919458091"/>
                    </a:ext>
                  </a:extLst>
                </a:gridCol>
                <a:gridCol w="354589">
                  <a:extLst>
                    <a:ext uri="{9D8B030D-6E8A-4147-A177-3AD203B41FA5}">
                      <a16:colId xmlns:a16="http://schemas.microsoft.com/office/drawing/2014/main" val="2344930475"/>
                    </a:ext>
                  </a:extLst>
                </a:gridCol>
                <a:gridCol w="342963">
                  <a:extLst>
                    <a:ext uri="{9D8B030D-6E8A-4147-A177-3AD203B41FA5}">
                      <a16:colId xmlns:a16="http://schemas.microsoft.com/office/drawing/2014/main" val="4092462124"/>
                    </a:ext>
                  </a:extLst>
                </a:gridCol>
                <a:gridCol w="488287">
                  <a:extLst>
                    <a:ext uri="{9D8B030D-6E8A-4147-A177-3AD203B41FA5}">
                      <a16:colId xmlns:a16="http://schemas.microsoft.com/office/drawing/2014/main" val="3359852394"/>
                    </a:ext>
                  </a:extLst>
                </a:gridCol>
              </a:tblGrid>
              <a:tr h="29561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項次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* 費用代碼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名稱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 dirty="0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* 說明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分析代碼</a:t>
                      </a:r>
                      <a:r>
                        <a:rPr lang="en-US" altLang="zh-TW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分析代碼</a:t>
                      </a:r>
                      <a:r>
                        <a:rPr lang="en-US" altLang="zh-TW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項目參考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* 稅碼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* 稅率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* 幣別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 dirty="0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* 原幣未稅金額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* 匯率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原幣稅額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原幣總額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* 部門代碼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部門名稱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* 專案代碼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專案名稱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* 科目代碼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科目名稱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分析代碼</a:t>
                      </a:r>
                      <a:r>
                        <a:rPr lang="en-US" altLang="zh-TW" sz="1000" b="1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 dirty="0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分析代碼</a:t>
                      </a:r>
                      <a:r>
                        <a:rPr lang="en-US" altLang="zh-TW" sz="1000" b="1" i="0" u="none" strike="noStrike" dirty="0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</a:t>
                      </a:r>
                      <a:r>
                        <a:rPr lang="zh-TW" altLang="en-US" sz="1000" b="1" i="0" u="none" strike="noStrike" dirty="0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名稱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456148"/>
                  </a:ext>
                </a:extLst>
              </a:tr>
              <a:tr h="1970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進口費用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TW </a:t>
                      </a:r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倉租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.-</a:t>
                      </a:r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Arista</a:t>
                      </a:r>
                      <a:endParaRPr 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Arista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MD66102840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846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42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888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S0020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非專案</a:t>
                      </a:r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613301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進口費用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3222160"/>
                  </a:ext>
                </a:extLst>
              </a:tr>
              <a:tr h="1970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2.00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進口費用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TW </a:t>
                      </a:r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報關費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Arista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KU18677488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281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295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S0020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非專案</a:t>
                      </a:r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613301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進口費用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349868"/>
                  </a:ext>
                </a:extLst>
              </a:tr>
              <a:tr h="1970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運費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TW </a:t>
                      </a:r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卡車費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Arista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KU18677488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1,650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82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1,732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S0020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非專案</a:t>
                      </a:r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611400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運費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5093348"/>
                  </a:ext>
                </a:extLst>
              </a:tr>
              <a:tr h="1970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4.00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運費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TW </a:t>
                      </a:r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理貨費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Arista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KU18677488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351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369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S0020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非專案</a:t>
                      </a:r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613301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進口費用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9828962"/>
                  </a:ext>
                </a:extLst>
              </a:tr>
              <a:tr h="1970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進口費用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TW CAS</a:t>
                      </a:r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傳輸費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Arista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KU18677488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70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74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S0020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非專案</a:t>
                      </a:r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613301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進口費用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708121"/>
                  </a:ext>
                </a:extLst>
              </a:tr>
              <a:tr h="1970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6.00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進口費用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TW </a:t>
                      </a:r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倉租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.-</a:t>
                      </a:r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Foxconn</a:t>
                      </a:r>
                      <a:endParaRPr 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Foxconn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MD66102840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319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335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S0022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非專案</a:t>
                      </a:r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613301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進口費用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4681920"/>
                  </a:ext>
                </a:extLst>
              </a:tr>
              <a:tr h="1970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7.00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進口費用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TW </a:t>
                      </a:r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報關費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Foxconn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KU18677488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106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111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S0022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非專案</a:t>
                      </a:r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613301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進口費用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7580221"/>
                  </a:ext>
                </a:extLst>
              </a:tr>
              <a:tr h="1970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8.00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運費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TW </a:t>
                      </a:r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卡車費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Foxconn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KU18677488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623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31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654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S0022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非專案</a:t>
                      </a:r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611400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運費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3654466"/>
                  </a:ext>
                </a:extLst>
              </a:tr>
              <a:tr h="1970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9.00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運費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TW </a:t>
                      </a:r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理貨費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Foxconn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KU18677488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132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139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S0022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非專案</a:t>
                      </a:r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613301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進口費用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5351902"/>
                  </a:ext>
                </a:extLst>
              </a:tr>
              <a:tr h="1970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進口費用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TW CAS</a:t>
                      </a:r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傳輸費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Foxconn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KU18677488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26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28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S0022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非專案</a:t>
                      </a:r>
                      <a:r>
                        <a:rPr lang="zh-TW" alt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Calibri" panose="020F0502020204030204" pitchFamily="34" charset="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Calibri" panose="020F0502020204030204" pitchFamily="34" charset="0"/>
                        </a:rPr>
                        <a:t>613301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進口費用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 dirty="0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報關</a:t>
                      </a:r>
                      <a:endParaRPr lang="zh-TW" altLang="en-US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043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769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4EE0FC0-0EE1-AE0C-C7E9-A192A3B82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1173"/>
          </a:xfrm>
        </p:spPr>
        <p:txBody>
          <a:bodyPr>
            <a:normAutofit/>
          </a:bodyPr>
          <a:lstStyle/>
          <a:p>
            <a:r>
              <a:rPr lang="zh-CN" altLang="en-US" sz="3200" dirty="0"/>
              <a:t>進出口</a:t>
            </a:r>
            <a:r>
              <a:rPr lang="en-US" altLang="zh-CN" sz="3200" dirty="0"/>
              <a:t>/</a:t>
            </a:r>
            <a:r>
              <a:rPr lang="zh-CN" altLang="en-US" sz="3200" dirty="0"/>
              <a:t>運費</a:t>
            </a:r>
            <a:r>
              <a:rPr lang="en-US" altLang="zh-CN" sz="3200" dirty="0"/>
              <a:t>- </a:t>
            </a:r>
            <a:r>
              <a:rPr lang="zh-CN" altLang="en-US" sz="3200" dirty="0"/>
              <a:t>費用申請單填寫規則</a:t>
            </a:r>
            <a:endParaRPr lang="zh-TW" altLang="en-US" sz="32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2B8F229-AEDE-B1B2-18BB-B68E569F6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0214"/>
            <a:ext cx="10515600" cy="4996749"/>
          </a:xfrm>
        </p:spPr>
        <p:txBody>
          <a:bodyPr>
            <a:normAutofit/>
          </a:bodyPr>
          <a:lstStyle/>
          <a:p>
            <a:r>
              <a:rPr lang="zh-CN" altLang="en-US" sz="1600" dirty="0"/>
              <a:t>運輸公司的對帳單會對應到一張</a:t>
            </a:r>
            <a:r>
              <a:rPr lang="en-US" altLang="zh-CN" sz="1600" dirty="0"/>
              <a:t>EPB</a:t>
            </a:r>
            <a:r>
              <a:rPr lang="zh-CN" altLang="en-US" sz="1600" dirty="0"/>
              <a:t>的</a:t>
            </a:r>
            <a:r>
              <a:rPr lang="en-US" altLang="zh-CN" sz="1600" dirty="0"/>
              <a:t>PACKING LIST</a:t>
            </a:r>
          </a:p>
          <a:p>
            <a:r>
              <a:rPr lang="en-US" altLang="zh-CN" sz="1600" dirty="0"/>
              <a:t>PACKING LIST</a:t>
            </a:r>
            <a:r>
              <a:rPr lang="zh-CN" altLang="en-US" sz="1600" dirty="0"/>
              <a:t>的欄位中</a:t>
            </a:r>
            <a:r>
              <a:rPr lang="en-US" altLang="zh-CN" sz="1600" dirty="0"/>
              <a:t>, </a:t>
            </a:r>
            <a:r>
              <a:rPr lang="zh-CN" altLang="en-US" sz="1600" dirty="0"/>
              <a:t>箱號規則</a:t>
            </a:r>
            <a:r>
              <a:rPr lang="en-US" altLang="zh-CN" sz="1600" dirty="0"/>
              <a:t>: </a:t>
            </a:r>
          </a:p>
          <a:p>
            <a:endParaRPr lang="en-US" altLang="zh-CN" sz="1600" dirty="0"/>
          </a:p>
          <a:p>
            <a:endParaRPr lang="en-US" altLang="zh-CN" sz="1600" dirty="0"/>
          </a:p>
          <a:p>
            <a:pPr marL="0" indent="0">
              <a:buNone/>
            </a:pPr>
            <a:endParaRPr lang="en-US" altLang="zh-CN" sz="1600" dirty="0"/>
          </a:p>
          <a:p>
            <a:r>
              <a:rPr lang="zh-CN" altLang="en-US" sz="1600" dirty="0"/>
              <a:t>運用申請單大類分成 </a:t>
            </a:r>
            <a:r>
              <a:rPr lang="en-US" altLang="zh-CN" sz="1600" dirty="0"/>
              <a:t>: </a:t>
            </a:r>
            <a:r>
              <a:rPr lang="zh-CN" altLang="en-US" sz="1600" dirty="0"/>
              <a:t> 進口費用</a:t>
            </a:r>
            <a:r>
              <a:rPr lang="en-US" altLang="zh-CN" sz="1600" dirty="0"/>
              <a:t>(3301), </a:t>
            </a:r>
            <a:r>
              <a:rPr lang="zh-CN" altLang="en-US" sz="1600" dirty="0"/>
              <a:t>出口費用</a:t>
            </a:r>
            <a:r>
              <a:rPr lang="en-US" altLang="zh-CN" sz="1600" dirty="0"/>
              <a:t>(),</a:t>
            </a:r>
            <a:r>
              <a:rPr lang="zh-CN" altLang="en-US" sz="1600" dirty="0"/>
              <a:t>運費</a:t>
            </a:r>
            <a:r>
              <a:rPr lang="en-US" altLang="zh-CN" sz="1600" dirty="0"/>
              <a:t>(1400)</a:t>
            </a:r>
          </a:p>
          <a:p>
            <a:pPr marL="457200" lvl="1" indent="0">
              <a:buNone/>
            </a:pPr>
            <a:r>
              <a:rPr lang="en-US" altLang="zh-TW" sz="1600" dirty="0"/>
              <a:t>	</a:t>
            </a:r>
            <a:r>
              <a:rPr lang="zh-CN" altLang="en-US" sz="1600" dirty="0"/>
              <a:t>進口費用</a:t>
            </a:r>
            <a:r>
              <a:rPr lang="en-US" altLang="zh-CN" sz="1600" dirty="0"/>
              <a:t>(3301) : </a:t>
            </a:r>
            <a:r>
              <a:rPr lang="zh-CN" altLang="en-US" sz="1600" dirty="0"/>
              <a:t>倉租</a:t>
            </a:r>
            <a:r>
              <a:rPr lang="en-US" altLang="zh-CN" sz="1600" dirty="0"/>
              <a:t>; </a:t>
            </a:r>
            <a:r>
              <a:rPr lang="zh-CN" altLang="en-US" sz="1600" dirty="0"/>
              <a:t>報關費</a:t>
            </a:r>
            <a:r>
              <a:rPr lang="en-US" altLang="zh-CN" sz="1600" dirty="0"/>
              <a:t>;CAS</a:t>
            </a:r>
            <a:r>
              <a:rPr lang="zh-CN" altLang="en-US" sz="1600" dirty="0"/>
              <a:t>傳輸費</a:t>
            </a:r>
            <a:r>
              <a:rPr lang="en-US" altLang="zh-CN" sz="1600" dirty="0"/>
              <a:t>;</a:t>
            </a:r>
            <a:r>
              <a:rPr lang="zh-TW" altLang="en-US" sz="1600" dirty="0"/>
              <a:t>堆高機使用費</a:t>
            </a:r>
            <a:r>
              <a:rPr lang="en-US" altLang="zh-TW" sz="1600" dirty="0"/>
              <a:t>;</a:t>
            </a:r>
            <a:r>
              <a:rPr lang="zh-TW" altLang="en-US" sz="1600" dirty="0"/>
              <a:t>併裝手續費</a:t>
            </a:r>
            <a:r>
              <a:rPr lang="en-US" altLang="zh-TW" sz="1600" dirty="0"/>
              <a:t>;</a:t>
            </a:r>
            <a:r>
              <a:rPr lang="zh-TW" altLang="en-US" sz="1600" dirty="0"/>
              <a:t>國外進口運費雜費</a:t>
            </a:r>
            <a:r>
              <a:rPr lang="en-US" altLang="zh-TW" sz="1600" dirty="0"/>
              <a:t>;</a:t>
            </a:r>
            <a:r>
              <a:rPr lang="zh-TW" altLang="en-US" sz="1600" dirty="0"/>
              <a:t>文件費</a:t>
            </a:r>
            <a:r>
              <a:rPr lang="en-US" altLang="zh-TW" sz="1600" dirty="0"/>
              <a:t>;</a:t>
            </a:r>
            <a:r>
              <a:rPr lang="zh-TW" altLang="en-US" sz="1600" dirty="0"/>
              <a:t>小提單製作費</a:t>
            </a:r>
            <a:endParaRPr lang="en-US" altLang="zh-CN" sz="1600" dirty="0"/>
          </a:p>
          <a:p>
            <a:pPr marL="0" indent="0">
              <a:buNone/>
            </a:pPr>
            <a:r>
              <a:rPr lang="en-US" altLang="zh-TW" sz="1600" dirty="0"/>
              <a:t>	</a:t>
            </a:r>
            <a:r>
              <a:rPr lang="zh-CN" altLang="en-US" sz="1600" dirty="0"/>
              <a:t>運費</a:t>
            </a:r>
            <a:r>
              <a:rPr lang="en-US" altLang="zh-CN" sz="1600" dirty="0"/>
              <a:t>(1400): </a:t>
            </a:r>
            <a:r>
              <a:rPr lang="zh-CN" altLang="en-US" sz="1600" dirty="0"/>
              <a:t>卡車費</a:t>
            </a:r>
            <a:r>
              <a:rPr lang="en-US" altLang="zh-CN" sz="1600" dirty="0"/>
              <a:t>;</a:t>
            </a:r>
            <a:r>
              <a:rPr lang="zh-CN" altLang="en-US" sz="1600" dirty="0"/>
              <a:t>理貨費</a:t>
            </a:r>
            <a:r>
              <a:rPr lang="en-US" altLang="zh-CN" sz="1600" dirty="0"/>
              <a:t>;</a:t>
            </a:r>
            <a:r>
              <a:rPr lang="zh-TW" altLang="en-US" sz="1600" dirty="0"/>
              <a:t>低硫燃油附加費</a:t>
            </a:r>
            <a:r>
              <a:rPr lang="en-US" altLang="zh-TW" sz="1600" dirty="0"/>
              <a:t>;</a:t>
            </a:r>
            <a:r>
              <a:rPr lang="zh-TW" altLang="en-US" sz="1600" dirty="0"/>
              <a:t>海運費</a:t>
            </a:r>
            <a:r>
              <a:rPr lang="en-US" altLang="zh-TW" sz="1600" dirty="0"/>
              <a:t>;</a:t>
            </a:r>
            <a:r>
              <a:rPr lang="zh-TW" altLang="en-US" sz="1600" dirty="0"/>
              <a:t>貨物驗證總重量</a:t>
            </a:r>
            <a:r>
              <a:rPr lang="en-US" altLang="zh-TW" sz="1600" dirty="0"/>
              <a:t>;</a:t>
            </a:r>
            <a:r>
              <a:rPr lang="zh-TW" altLang="en-US" sz="1600" dirty="0"/>
              <a:t>併裝費</a:t>
            </a:r>
            <a:r>
              <a:rPr lang="en-US" altLang="zh-TW" sz="1600" dirty="0"/>
              <a:t>;</a:t>
            </a:r>
            <a:r>
              <a:rPr lang="zh-TW" altLang="en-US" sz="1600" dirty="0"/>
              <a:t>貨櫃維護費</a:t>
            </a:r>
            <a:endParaRPr lang="en-US" altLang="zh-TW" sz="1600" dirty="0"/>
          </a:p>
          <a:p>
            <a:pPr marL="0" indent="0">
              <a:buNone/>
            </a:pPr>
            <a:endParaRPr lang="en-US" altLang="zh-CN" sz="1800" dirty="0"/>
          </a:p>
          <a:p>
            <a:pPr marL="0" indent="0">
              <a:buNone/>
            </a:pPr>
            <a:r>
              <a:rPr lang="zh-CN" altLang="en-US" sz="1800" dirty="0"/>
              <a:t>分析代碼</a:t>
            </a:r>
            <a:r>
              <a:rPr lang="en-US" altLang="zh-CN" sz="1800" dirty="0"/>
              <a:t>1:  </a:t>
            </a:r>
            <a:r>
              <a:rPr lang="zh-CN" altLang="en-US" sz="1800" dirty="0"/>
              <a:t>填入客戶簡稱</a:t>
            </a:r>
            <a:endParaRPr lang="en-US" altLang="zh-CN" sz="1800" dirty="0"/>
          </a:p>
          <a:p>
            <a:pPr marL="0" indent="0">
              <a:buNone/>
            </a:pPr>
            <a:r>
              <a:rPr lang="zh-CN" altLang="en-US" sz="1800" dirty="0"/>
              <a:t>項目參考</a:t>
            </a:r>
            <a:r>
              <a:rPr lang="en-US" altLang="zh-CN" sz="1800" dirty="0"/>
              <a:t>: </a:t>
            </a:r>
            <a:r>
              <a:rPr lang="zh-CN" altLang="en-US" sz="1800" dirty="0"/>
              <a:t>填入產品料號</a:t>
            </a:r>
            <a:endParaRPr lang="en-US" altLang="zh-CN" sz="1800" dirty="0"/>
          </a:p>
          <a:p>
            <a:pPr marL="0" indent="0">
              <a:buNone/>
            </a:pPr>
            <a:r>
              <a:rPr lang="zh-CN" altLang="en-US" sz="1800" dirty="0"/>
              <a:t>專案代碼</a:t>
            </a:r>
            <a:r>
              <a:rPr lang="en-US" altLang="zh-CN" sz="1800" dirty="0"/>
              <a:t>/</a:t>
            </a:r>
            <a:r>
              <a:rPr lang="zh-CN" altLang="en-US" sz="1800" dirty="0"/>
              <a:t>專案名稱</a:t>
            </a:r>
            <a:r>
              <a:rPr lang="en-US" altLang="zh-CN" sz="1800" dirty="0"/>
              <a:t>: </a:t>
            </a:r>
            <a:r>
              <a:rPr lang="zh-CN" altLang="en-US" sz="1800" dirty="0"/>
              <a:t>內定  </a:t>
            </a:r>
            <a:r>
              <a:rPr lang="en-US" altLang="zh-TW" sz="1800" dirty="0"/>
              <a:t>AAA </a:t>
            </a:r>
            <a:r>
              <a:rPr lang="zh-TW" altLang="en-US" sz="1800" dirty="0"/>
              <a:t>非專案 </a:t>
            </a:r>
            <a:r>
              <a:rPr lang="en-US" altLang="zh-TW" sz="1800" dirty="0"/>
              <a:t>| No Project </a:t>
            </a:r>
          </a:p>
          <a:p>
            <a:pPr marL="0" indent="0">
              <a:buNone/>
            </a:pPr>
            <a:r>
              <a:rPr lang="zh-CN" altLang="en-US" sz="1800" dirty="0"/>
              <a:t>分析代碼</a:t>
            </a:r>
            <a:r>
              <a:rPr lang="en-US" altLang="zh-CN" sz="1800" dirty="0"/>
              <a:t>4:  </a:t>
            </a:r>
            <a:r>
              <a:rPr lang="zh-CN" altLang="en-US" sz="1800" dirty="0"/>
              <a:t>空運</a:t>
            </a:r>
            <a:r>
              <a:rPr lang="en-US" altLang="zh-CN" sz="1800" dirty="0"/>
              <a:t>/</a:t>
            </a:r>
            <a:r>
              <a:rPr lang="zh-CN" altLang="en-US" sz="1800" dirty="0"/>
              <a:t>海運</a:t>
            </a:r>
            <a:r>
              <a:rPr lang="en-US" altLang="zh-CN" sz="1800" dirty="0"/>
              <a:t>/</a:t>
            </a:r>
            <a:r>
              <a:rPr lang="zh-CN" altLang="en-US" sz="1800" dirty="0"/>
              <a:t>快遞</a:t>
            </a:r>
            <a:endParaRPr lang="zh-TW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4519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C2A6530-356A-3174-5F76-067C580B23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369114"/>
              </p:ext>
            </p:extLst>
          </p:nvPr>
        </p:nvGraphicFramePr>
        <p:xfrm>
          <a:off x="605613" y="1472610"/>
          <a:ext cx="10980774" cy="3716076"/>
        </p:xfrm>
        <a:graphic>
          <a:graphicData uri="http://schemas.openxmlformats.org/drawingml/2006/table">
            <a:tbl>
              <a:tblPr/>
              <a:tblGrid>
                <a:gridCol w="291364">
                  <a:extLst>
                    <a:ext uri="{9D8B030D-6E8A-4147-A177-3AD203B41FA5}">
                      <a16:colId xmlns:a16="http://schemas.microsoft.com/office/drawing/2014/main" val="3611023067"/>
                    </a:ext>
                  </a:extLst>
                </a:gridCol>
                <a:gridCol w="291364">
                  <a:extLst>
                    <a:ext uri="{9D8B030D-6E8A-4147-A177-3AD203B41FA5}">
                      <a16:colId xmlns:a16="http://schemas.microsoft.com/office/drawing/2014/main" val="1128528866"/>
                    </a:ext>
                  </a:extLst>
                </a:gridCol>
                <a:gridCol w="370275">
                  <a:extLst>
                    <a:ext uri="{9D8B030D-6E8A-4147-A177-3AD203B41FA5}">
                      <a16:colId xmlns:a16="http://schemas.microsoft.com/office/drawing/2014/main" val="210156548"/>
                    </a:ext>
                  </a:extLst>
                </a:gridCol>
                <a:gridCol w="1475663">
                  <a:extLst>
                    <a:ext uri="{9D8B030D-6E8A-4147-A177-3AD203B41FA5}">
                      <a16:colId xmlns:a16="http://schemas.microsoft.com/office/drawing/2014/main" val="2630009558"/>
                    </a:ext>
                  </a:extLst>
                </a:gridCol>
                <a:gridCol w="626752">
                  <a:extLst>
                    <a:ext uri="{9D8B030D-6E8A-4147-A177-3AD203B41FA5}">
                      <a16:colId xmlns:a16="http://schemas.microsoft.com/office/drawing/2014/main" val="3835489662"/>
                    </a:ext>
                  </a:extLst>
                </a:gridCol>
                <a:gridCol w="540304">
                  <a:extLst>
                    <a:ext uri="{9D8B030D-6E8A-4147-A177-3AD203B41FA5}">
                      <a16:colId xmlns:a16="http://schemas.microsoft.com/office/drawing/2014/main" val="183896979"/>
                    </a:ext>
                  </a:extLst>
                </a:gridCol>
                <a:gridCol w="983353">
                  <a:extLst>
                    <a:ext uri="{9D8B030D-6E8A-4147-A177-3AD203B41FA5}">
                      <a16:colId xmlns:a16="http://schemas.microsoft.com/office/drawing/2014/main" val="2609523159"/>
                    </a:ext>
                  </a:extLst>
                </a:gridCol>
                <a:gridCol w="540304">
                  <a:extLst>
                    <a:ext uri="{9D8B030D-6E8A-4147-A177-3AD203B41FA5}">
                      <a16:colId xmlns:a16="http://schemas.microsoft.com/office/drawing/2014/main" val="1567500533"/>
                    </a:ext>
                  </a:extLst>
                </a:gridCol>
                <a:gridCol w="334988">
                  <a:extLst>
                    <a:ext uri="{9D8B030D-6E8A-4147-A177-3AD203B41FA5}">
                      <a16:colId xmlns:a16="http://schemas.microsoft.com/office/drawing/2014/main" val="477071047"/>
                    </a:ext>
                  </a:extLst>
                </a:gridCol>
                <a:gridCol w="391120">
                  <a:extLst>
                    <a:ext uri="{9D8B030D-6E8A-4147-A177-3AD203B41FA5}">
                      <a16:colId xmlns:a16="http://schemas.microsoft.com/office/drawing/2014/main" val="1443513191"/>
                    </a:ext>
                  </a:extLst>
                </a:gridCol>
                <a:gridCol w="386917">
                  <a:extLst>
                    <a:ext uri="{9D8B030D-6E8A-4147-A177-3AD203B41FA5}">
                      <a16:colId xmlns:a16="http://schemas.microsoft.com/office/drawing/2014/main" val="1803576388"/>
                    </a:ext>
                  </a:extLst>
                </a:gridCol>
                <a:gridCol w="291764">
                  <a:extLst>
                    <a:ext uri="{9D8B030D-6E8A-4147-A177-3AD203B41FA5}">
                      <a16:colId xmlns:a16="http://schemas.microsoft.com/office/drawing/2014/main" val="3613802501"/>
                    </a:ext>
                  </a:extLst>
                </a:gridCol>
                <a:gridCol w="399825">
                  <a:extLst>
                    <a:ext uri="{9D8B030D-6E8A-4147-A177-3AD203B41FA5}">
                      <a16:colId xmlns:a16="http://schemas.microsoft.com/office/drawing/2014/main" val="395701895"/>
                    </a:ext>
                  </a:extLst>
                </a:gridCol>
                <a:gridCol w="323682">
                  <a:extLst>
                    <a:ext uri="{9D8B030D-6E8A-4147-A177-3AD203B41FA5}">
                      <a16:colId xmlns:a16="http://schemas.microsoft.com/office/drawing/2014/main" val="1499749765"/>
                    </a:ext>
                  </a:extLst>
                </a:gridCol>
                <a:gridCol w="378713">
                  <a:extLst>
                    <a:ext uri="{9D8B030D-6E8A-4147-A177-3AD203B41FA5}">
                      <a16:colId xmlns:a16="http://schemas.microsoft.com/office/drawing/2014/main" val="1246596693"/>
                    </a:ext>
                  </a:extLst>
                </a:gridCol>
                <a:gridCol w="628920">
                  <a:extLst>
                    <a:ext uri="{9D8B030D-6E8A-4147-A177-3AD203B41FA5}">
                      <a16:colId xmlns:a16="http://schemas.microsoft.com/office/drawing/2014/main" val="3945429482"/>
                    </a:ext>
                  </a:extLst>
                </a:gridCol>
                <a:gridCol w="382415">
                  <a:extLst>
                    <a:ext uri="{9D8B030D-6E8A-4147-A177-3AD203B41FA5}">
                      <a16:colId xmlns:a16="http://schemas.microsoft.com/office/drawing/2014/main" val="2029002336"/>
                    </a:ext>
                  </a:extLst>
                </a:gridCol>
                <a:gridCol w="722339">
                  <a:extLst>
                    <a:ext uri="{9D8B030D-6E8A-4147-A177-3AD203B41FA5}">
                      <a16:colId xmlns:a16="http://schemas.microsoft.com/office/drawing/2014/main" val="2971432944"/>
                    </a:ext>
                  </a:extLst>
                </a:gridCol>
                <a:gridCol w="481573">
                  <a:extLst>
                    <a:ext uri="{9D8B030D-6E8A-4147-A177-3AD203B41FA5}">
                      <a16:colId xmlns:a16="http://schemas.microsoft.com/office/drawing/2014/main" val="1919458091"/>
                    </a:ext>
                  </a:extLst>
                </a:gridCol>
                <a:gridCol w="356600">
                  <a:extLst>
                    <a:ext uri="{9D8B030D-6E8A-4147-A177-3AD203B41FA5}">
                      <a16:colId xmlns:a16="http://schemas.microsoft.com/office/drawing/2014/main" val="2344930475"/>
                    </a:ext>
                  </a:extLst>
                </a:gridCol>
                <a:gridCol w="334988">
                  <a:extLst>
                    <a:ext uri="{9D8B030D-6E8A-4147-A177-3AD203B41FA5}">
                      <a16:colId xmlns:a16="http://schemas.microsoft.com/office/drawing/2014/main" val="4092462124"/>
                    </a:ext>
                  </a:extLst>
                </a:gridCol>
                <a:gridCol w="447551">
                  <a:extLst>
                    <a:ext uri="{9D8B030D-6E8A-4147-A177-3AD203B41FA5}">
                      <a16:colId xmlns:a16="http://schemas.microsoft.com/office/drawing/2014/main" val="3359852394"/>
                    </a:ext>
                  </a:extLst>
                </a:gridCol>
              </a:tblGrid>
              <a:tr h="48470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項次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 費用代碼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 說明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分析代碼</a:t>
                      </a:r>
                      <a:r>
                        <a:rPr lang="en-US" altLang="zh-TW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分析代碼</a:t>
                      </a:r>
                      <a:r>
                        <a:rPr lang="en-US" altLang="zh-TW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項目參考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 稅碼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 稅率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 幣別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 原幣未稅金額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 匯率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原幣稅額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原幣總額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 部門代碼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部門名稱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 專案代碼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專案名稱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 科目代碼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科目名稱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分析代碼</a:t>
                      </a:r>
                      <a:r>
                        <a:rPr lang="en-US" altLang="zh-TW" sz="1000" b="1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000" b="1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分析代碼</a:t>
                      </a:r>
                      <a:r>
                        <a:rPr lang="en-US" altLang="zh-TW" sz="1000" b="1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altLang="en-US" sz="1000" b="1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456148"/>
                  </a:ext>
                </a:extLst>
              </a:tr>
              <a:tr h="32313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進口費用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TW </a:t>
                      </a:r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倉租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.-</a:t>
                      </a:r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Arista</a:t>
                      </a:r>
                      <a:endParaRPr lang="en-US" sz="1000" b="0" i="0" u="none" strike="noStrike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Arista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MD66102840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846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888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S0020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非專案 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613301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進口費用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3222160"/>
                  </a:ext>
                </a:extLst>
              </a:tr>
              <a:tr h="32313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進口費用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TW </a:t>
                      </a:r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報關費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Arista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KU18677488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295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S0020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非專案 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613301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進口費用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349868"/>
                  </a:ext>
                </a:extLst>
              </a:tr>
              <a:tr h="32313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TW </a:t>
                      </a:r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卡車費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Arista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KU18677488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1,650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1,732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S0020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非專案 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611400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5093348"/>
                  </a:ext>
                </a:extLst>
              </a:tr>
              <a:tr h="32313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TW </a:t>
                      </a:r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理貨費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Arista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KU18677488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351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369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S0020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非專案 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613301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進口費用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9828962"/>
                  </a:ext>
                </a:extLst>
              </a:tr>
              <a:tr h="32313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進口費用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TW CAS</a:t>
                      </a:r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傳輸費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Arista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KU18677488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S0020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非專案 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613301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進口費用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708121"/>
                  </a:ext>
                </a:extLst>
              </a:tr>
              <a:tr h="32313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進口費用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TW </a:t>
                      </a:r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倉租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.-</a:t>
                      </a:r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Foxconn</a:t>
                      </a:r>
                      <a:endParaRPr lang="en-US" sz="1000" b="0" i="0" u="none" strike="noStrike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Foxconn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MD66102840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319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335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S0022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非專案 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613301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進口費用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4681920"/>
                  </a:ext>
                </a:extLst>
              </a:tr>
              <a:tr h="32313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進口費用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TW </a:t>
                      </a:r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報關費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Foxconn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KU18677488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S0022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非專案 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613301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進口費用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7580221"/>
                  </a:ext>
                </a:extLst>
              </a:tr>
              <a:tr h="32313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TW </a:t>
                      </a:r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卡車費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Foxconn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KU18677488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623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654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S0022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非專案 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611400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3654466"/>
                  </a:ext>
                </a:extLst>
              </a:tr>
              <a:tr h="32313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TW </a:t>
                      </a:r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理貨費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Foxconn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KU18677488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132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139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S0022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非專案 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613301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進口費用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5351902"/>
                  </a:ext>
                </a:extLst>
              </a:tr>
              <a:tr h="32313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進口費用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義多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TW CAS</a:t>
                      </a:r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傳輸費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Foxconn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KU18677488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INTAX5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NTD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S0022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Key Account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AAA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非專案 </a:t>
                      </a:r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| </a:t>
                      </a:r>
                      <a:r>
                        <a:rPr 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No Project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613301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進口費用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043781"/>
                  </a:ext>
                </a:extLst>
              </a:tr>
            </a:tbl>
          </a:graphicData>
        </a:graphic>
      </p:graphicFrame>
      <p:sp>
        <p:nvSpPr>
          <p:cNvPr id="2" name="文字方塊 1">
            <a:extLst>
              <a:ext uri="{FF2B5EF4-FFF2-40B4-BE49-F238E27FC236}">
                <a16:creationId xmlns:a16="http://schemas.microsoft.com/office/drawing/2014/main" id="{0512606C-2DA9-FA60-AD90-2228DB143286}"/>
              </a:ext>
            </a:extLst>
          </p:cNvPr>
          <p:cNvSpPr txBox="1"/>
          <p:nvPr/>
        </p:nvSpPr>
        <p:spPr>
          <a:xfrm>
            <a:off x="605613" y="871870"/>
            <a:ext cx="3256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系統生成費用申請單匯入檔案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397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0D79F2B8-0302-DE4B-FD06-C4F653AD7A68}"/>
              </a:ext>
            </a:extLst>
          </p:cNvPr>
          <p:cNvSpPr/>
          <p:nvPr/>
        </p:nvSpPr>
        <p:spPr>
          <a:xfrm>
            <a:off x="2745295" y="2472073"/>
            <a:ext cx="4339315" cy="25092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zh-CN" altLang="en-US" dirty="0"/>
              <a:t>運費分攤程序</a:t>
            </a:r>
            <a:endParaRPr lang="zh-TW" altLang="en-US" dirty="0"/>
          </a:p>
        </p:txBody>
      </p:sp>
      <p:sp>
        <p:nvSpPr>
          <p:cNvPr id="6" name="流程圖: 磁碟 5">
            <a:extLst>
              <a:ext uri="{FF2B5EF4-FFF2-40B4-BE49-F238E27FC236}">
                <a16:creationId xmlns:a16="http://schemas.microsoft.com/office/drawing/2014/main" id="{0A2BA99B-293A-52DD-E0BC-6E4D9B38A179}"/>
              </a:ext>
            </a:extLst>
          </p:cNvPr>
          <p:cNvSpPr/>
          <p:nvPr/>
        </p:nvSpPr>
        <p:spPr>
          <a:xfrm>
            <a:off x="5147038" y="3899491"/>
            <a:ext cx="1531088" cy="818707"/>
          </a:xfrm>
          <a:prstGeom prst="flowChartMagneticDisk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DB</a:t>
            </a:r>
            <a:endParaRPr lang="zh-TW" altLang="en-US" dirty="0"/>
          </a:p>
        </p:txBody>
      </p:sp>
      <p:sp>
        <p:nvSpPr>
          <p:cNvPr id="7" name="流程圖: 磁碟 6">
            <a:extLst>
              <a:ext uri="{FF2B5EF4-FFF2-40B4-BE49-F238E27FC236}">
                <a16:creationId xmlns:a16="http://schemas.microsoft.com/office/drawing/2014/main" id="{C829CABD-D028-2895-206E-EDE18BE66807}"/>
              </a:ext>
            </a:extLst>
          </p:cNvPr>
          <p:cNvSpPr/>
          <p:nvPr/>
        </p:nvSpPr>
        <p:spPr>
          <a:xfrm>
            <a:off x="9773981" y="1183759"/>
            <a:ext cx="1531088" cy="1718929"/>
          </a:xfrm>
          <a:prstGeom prst="flowChartMagneticDisk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EPB</a:t>
            </a:r>
            <a:endParaRPr lang="zh-TW" altLang="en-US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C5886D72-9EFA-81A0-9226-361F503BB625}"/>
              </a:ext>
            </a:extLst>
          </p:cNvPr>
          <p:cNvSpPr/>
          <p:nvPr/>
        </p:nvSpPr>
        <p:spPr>
          <a:xfrm>
            <a:off x="3062177" y="2930160"/>
            <a:ext cx="1559773" cy="8187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運費分攤計算</a:t>
            </a:r>
            <a:endParaRPr lang="zh-TW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3F6A9FDD-5198-97BB-47E3-8C61C514FD4E}"/>
              </a:ext>
            </a:extLst>
          </p:cNvPr>
          <p:cNvSpPr/>
          <p:nvPr/>
        </p:nvSpPr>
        <p:spPr>
          <a:xfrm>
            <a:off x="3062177" y="3907465"/>
            <a:ext cx="1559773" cy="8187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報表輸出</a:t>
            </a:r>
            <a:endParaRPr lang="zh-TW" altLang="en-US" dirty="0"/>
          </a:p>
        </p:txBody>
      </p:sp>
      <p:sp>
        <p:nvSpPr>
          <p:cNvPr id="11" name="流程圖: 文件 10">
            <a:extLst>
              <a:ext uri="{FF2B5EF4-FFF2-40B4-BE49-F238E27FC236}">
                <a16:creationId xmlns:a16="http://schemas.microsoft.com/office/drawing/2014/main" id="{1FF4B433-F8C8-732C-2927-563135F5A095}"/>
              </a:ext>
            </a:extLst>
          </p:cNvPr>
          <p:cNvSpPr/>
          <p:nvPr/>
        </p:nvSpPr>
        <p:spPr>
          <a:xfrm>
            <a:off x="7850153" y="3899491"/>
            <a:ext cx="1531088" cy="1382232"/>
          </a:xfrm>
          <a:prstGeom prst="flowChart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費用申請</a:t>
            </a:r>
            <a:endParaRPr lang="en-US" altLang="zh-CN" dirty="0"/>
          </a:p>
          <a:p>
            <a:pPr algn="ctr"/>
            <a:r>
              <a:rPr lang="en-US" altLang="zh-CN" dirty="0"/>
              <a:t>EXCEL</a:t>
            </a:r>
            <a:endParaRPr lang="zh-TW" altLang="en-US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E41E234D-3397-C4F9-1D8B-E9D8EED95427}"/>
              </a:ext>
            </a:extLst>
          </p:cNvPr>
          <p:cNvSpPr/>
          <p:nvPr/>
        </p:nvSpPr>
        <p:spPr>
          <a:xfrm>
            <a:off x="9867012" y="3859617"/>
            <a:ext cx="1531089" cy="136096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dirty="0"/>
          </a:p>
          <a:p>
            <a:pPr algn="ctr"/>
            <a:r>
              <a:rPr lang="en-US" altLang="zh-CN" dirty="0"/>
              <a:t>EPB</a:t>
            </a:r>
            <a:r>
              <a:rPr lang="zh-CN" altLang="en-US" dirty="0"/>
              <a:t>費用申請匯入</a:t>
            </a:r>
            <a:endParaRPr lang="zh-TW" altLang="en-US" dirty="0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CF56B1F-6960-4ADC-0540-60F1BA52C1E1}"/>
              </a:ext>
            </a:extLst>
          </p:cNvPr>
          <p:cNvSpPr/>
          <p:nvPr/>
        </p:nvSpPr>
        <p:spPr>
          <a:xfrm>
            <a:off x="7407130" y="1134146"/>
            <a:ext cx="1439823" cy="11766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PACKINGLIST</a:t>
            </a:r>
            <a:r>
              <a:rPr lang="zh-CN" altLang="en-US" dirty="0"/>
              <a:t>資料 </a:t>
            </a:r>
            <a:r>
              <a:rPr lang="en-US" altLang="zh-CN" dirty="0"/>
              <a:t>SQL</a:t>
            </a:r>
            <a:endParaRPr lang="zh-TW" altLang="en-US" dirty="0"/>
          </a:p>
        </p:txBody>
      </p:sp>
      <p:cxnSp>
        <p:nvCxnSpPr>
          <p:cNvPr id="4" name="接點: 肘形 3">
            <a:extLst>
              <a:ext uri="{FF2B5EF4-FFF2-40B4-BE49-F238E27FC236}">
                <a16:creationId xmlns:a16="http://schemas.microsoft.com/office/drawing/2014/main" id="{7D5FCC13-768D-E8E9-E28F-FD0F6776754E}"/>
              </a:ext>
            </a:extLst>
          </p:cNvPr>
          <p:cNvCxnSpPr>
            <a:cxnSpLocks/>
            <a:stCxn id="7" idx="2"/>
            <a:endCxn id="2" idx="3"/>
          </p:cNvCxnSpPr>
          <p:nvPr/>
        </p:nvCxnSpPr>
        <p:spPr>
          <a:xfrm rot="10800000">
            <a:off x="8846953" y="1722482"/>
            <a:ext cx="927028" cy="320742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接點: 肘形 13">
            <a:extLst>
              <a:ext uri="{FF2B5EF4-FFF2-40B4-BE49-F238E27FC236}">
                <a16:creationId xmlns:a16="http://schemas.microsoft.com/office/drawing/2014/main" id="{116FEFFB-3711-4500-5468-602619F033B6}"/>
              </a:ext>
            </a:extLst>
          </p:cNvPr>
          <p:cNvCxnSpPr>
            <a:cxnSpLocks/>
            <a:stCxn id="2" idx="1"/>
            <a:endCxn id="5" idx="0"/>
          </p:cNvCxnSpPr>
          <p:nvPr/>
        </p:nvCxnSpPr>
        <p:spPr>
          <a:xfrm rot="10800000" flipV="1">
            <a:off x="4914954" y="1722481"/>
            <a:ext cx="2492177" cy="749591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接點: 肘形 16">
            <a:extLst>
              <a:ext uri="{FF2B5EF4-FFF2-40B4-BE49-F238E27FC236}">
                <a16:creationId xmlns:a16="http://schemas.microsoft.com/office/drawing/2014/main" id="{8117284E-5BFD-37AE-926A-E5981915B442}"/>
              </a:ext>
            </a:extLst>
          </p:cNvPr>
          <p:cNvCxnSpPr>
            <a:cxnSpLocks/>
            <a:stCxn id="5" idx="3"/>
            <a:endCxn id="11" idx="1"/>
          </p:cNvCxnSpPr>
          <p:nvPr/>
        </p:nvCxnSpPr>
        <p:spPr>
          <a:xfrm>
            <a:off x="7084610" y="3726715"/>
            <a:ext cx="765543" cy="86389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接點: 肘形 19">
            <a:extLst>
              <a:ext uri="{FF2B5EF4-FFF2-40B4-BE49-F238E27FC236}">
                <a16:creationId xmlns:a16="http://schemas.microsoft.com/office/drawing/2014/main" id="{F1F61D5B-C861-C9BF-FFBA-D0ABAA3EE7D7}"/>
              </a:ext>
            </a:extLst>
          </p:cNvPr>
          <p:cNvCxnSpPr>
            <a:cxnSpLocks/>
            <a:stCxn id="11" idx="3"/>
            <a:endCxn id="12" idx="1"/>
          </p:cNvCxnSpPr>
          <p:nvPr/>
        </p:nvCxnSpPr>
        <p:spPr>
          <a:xfrm flipV="1">
            <a:off x="9381241" y="4540101"/>
            <a:ext cx="485771" cy="5050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接點: 肘形 22">
            <a:extLst>
              <a:ext uri="{FF2B5EF4-FFF2-40B4-BE49-F238E27FC236}">
                <a16:creationId xmlns:a16="http://schemas.microsoft.com/office/drawing/2014/main" id="{308B3E24-F92C-D068-187D-BA999E1AD998}"/>
              </a:ext>
            </a:extLst>
          </p:cNvPr>
          <p:cNvCxnSpPr>
            <a:cxnSpLocks/>
            <a:stCxn id="12" idx="0"/>
            <a:endCxn id="7" idx="3"/>
          </p:cNvCxnSpPr>
          <p:nvPr/>
        </p:nvCxnSpPr>
        <p:spPr>
          <a:xfrm rot="16200000" flipV="1">
            <a:off x="10107577" y="3334637"/>
            <a:ext cx="956929" cy="9303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接點: 肘形 26">
            <a:extLst>
              <a:ext uri="{FF2B5EF4-FFF2-40B4-BE49-F238E27FC236}">
                <a16:creationId xmlns:a16="http://schemas.microsoft.com/office/drawing/2014/main" id="{14F9D86C-1D56-138C-090C-9846D7690698}"/>
              </a:ext>
            </a:extLst>
          </p:cNvPr>
          <p:cNvCxnSpPr>
            <a:cxnSpLocks/>
            <a:stCxn id="8" idx="3"/>
            <a:endCxn id="6" idx="1"/>
          </p:cNvCxnSpPr>
          <p:nvPr/>
        </p:nvCxnSpPr>
        <p:spPr>
          <a:xfrm>
            <a:off x="4621950" y="3339514"/>
            <a:ext cx="1290632" cy="559977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" name="接點: 肘形 30">
            <a:extLst>
              <a:ext uri="{FF2B5EF4-FFF2-40B4-BE49-F238E27FC236}">
                <a16:creationId xmlns:a16="http://schemas.microsoft.com/office/drawing/2014/main" id="{12DCD21B-1576-537B-A24D-4D2C772C6E0D}"/>
              </a:ext>
            </a:extLst>
          </p:cNvPr>
          <p:cNvCxnSpPr>
            <a:cxnSpLocks/>
            <a:stCxn id="9" idx="3"/>
            <a:endCxn id="6" idx="2"/>
          </p:cNvCxnSpPr>
          <p:nvPr/>
        </p:nvCxnSpPr>
        <p:spPr>
          <a:xfrm flipV="1">
            <a:off x="4621950" y="4308845"/>
            <a:ext cx="525088" cy="7974"/>
          </a:xfrm>
          <a:prstGeom prst="bentConnector3">
            <a:avLst>
              <a:gd name="adj1" fmla="val 50000"/>
            </a:avLst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7" name="流程圖: 文件 46">
            <a:extLst>
              <a:ext uri="{FF2B5EF4-FFF2-40B4-BE49-F238E27FC236}">
                <a16:creationId xmlns:a16="http://schemas.microsoft.com/office/drawing/2014/main" id="{CCEF567B-A972-3C17-E43C-C5FB72245043}"/>
              </a:ext>
            </a:extLst>
          </p:cNvPr>
          <p:cNvSpPr/>
          <p:nvPr/>
        </p:nvSpPr>
        <p:spPr>
          <a:xfrm>
            <a:off x="780384" y="2221322"/>
            <a:ext cx="1439823" cy="1118192"/>
          </a:xfrm>
          <a:prstGeom prst="flowChartDocumen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廠商請款單</a:t>
            </a:r>
            <a:endParaRPr lang="zh-TW" altLang="en-US" dirty="0"/>
          </a:p>
        </p:txBody>
      </p:sp>
      <p:cxnSp>
        <p:nvCxnSpPr>
          <p:cNvPr id="49" name="接點: 肘形 48">
            <a:extLst>
              <a:ext uri="{FF2B5EF4-FFF2-40B4-BE49-F238E27FC236}">
                <a16:creationId xmlns:a16="http://schemas.microsoft.com/office/drawing/2014/main" id="{981F9F3D-A607-23E8-697D-1E19C12E8E3F}"/>
              </a:ext>
            </a:extLst>
          </p:cNvPr>
          <p:cNvCxnSpPr>
            <a:cxnSpLocks/>
            <a:stCxn id="47" idx="2"/>
            <a:endCxn id="5" idx="1"/>
          </p:cNvCxnSpPr>
          <p:nvPr/>
        </p:nvCxnSpPr>
        <p:spPr>
          <a:xfrm rot="16200000" flipH="1">
            <a:off x="1892232" y="2873652"/>
            <a:ext cx="461126" cy="12449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流程圖: 文件 52">
            <a:extLst>
              <a:ext uri="{FF2B5EF4-FFF2-40B4-BE49-F238E27FC236}">
                <a16:creationId xmlns:a16="http://schemas.microsoft.com/office/drawing/2014/main" id="{01EF9DF9-FBFD-7D3C-1215-D5515C6E3D9D}"/>
              </a:ext>
            </a:extLst>
          </p:cNvPr>
          <p:cNvSpPr/>
          <p:nvPr/>
        </p:nvSpPr>
        <p:spPr>
          <a:xfrm>
            <a:off x="5189186" y="5442483"/>
            <a:ext cx="1439823" cy="1118192"/>
          </a:xfrm>
          <a:prstGeom prst="flowChartDocumen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費用統計報表</a:t>
            </a:r>
            <a:endParaRPr lang="zh-TW" altLang="en-US" dirty="0"/>
          </a:p>
        </p:txBody>
      </p:sp>
      <p:cxnSp>
        <p:nvCxnSpPr>
          <p:cNvPr id="54" name="接點: 肘形 53">
            <a:extLst>
              <a:ext uri="{FF2B5EF4-FFF2-40B4-BE49-F238E27FC236}">
                <a16:creationId xmlns:a16="http://schemas.microsoft.com/office/drawing/2014/main" id="{CF1FD962-CA14-28A6-0A98-3477EDAB6938}"/>
              </a:ext>
            </a:extLst>
          </p:cNvPr>
          <p:cNvCxnSpPr>
            <a:cxnSpLocks/>
            <a:stCxn id="5" idx="2"/>
            <a:endCxn id="53" idx="0"/>
          </p:cNvCxnSpPr>
          <p:nvPr/>
        </p:nvCxnSpPr>
        <p:spPr>
          <a:xfrm rot="16200000" flipH="1">
            <a:off x="5181462" y="4714846"/>
            <a:ext cx="461127" cy="99414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02A9BBEE-934B-B396-E48C-C359F03B6417}"/>
              </a:ext>
            </a:extLst>
          </p:cNvPr>
          <p:cNvSpPr txBox="1"/>
          <p:nvPr/>
        </p:nvSpPr>
        <p:spPr>
          <a:xfrm>
            <a:off x="886931" y="660539"/>
            <a:ext cx="3057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/>
              <a:t>運費分攤程序結構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236767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C5CA03A0-A9E1-4D84-CFEF-4BA7342B74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183101"/>
              </p:ext>
            </p:extLst>
          </p:nvPr>
        </p:nvGraphicFramePr>
        <p:xfrm>
          <a:off x="914399" y="2501900"/>
          <a:ext cx="1000523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925">
                  <a:extLst>
                    <a:ext uri="{9D8B030D-6E8A-4147-A177-3AD203B41FA5}">
                      <a16:colId xmlns:a16="http://schemas.microsoft.com/office/drawing/2014/main" val="2064958573"/>
                    </a:ext>
                  </a:extLst>
                </a:gridCol>
                <a:gridCol w="2579618">
                  <a:extLst>
                    <a:ext uri="{9D8B030D-6E8A-4147-A177-3AD203B41FA5}">
                      <a16:colId xmlns:a16="http://schemas.microsoft.com/office/drawing/2014/main" val="1744705162"/>
                    </a:ext>
                  </a:extLst>
                </a:gridCol>
                <a:gridCol w="1131340">
                  <a:extLst>
                    <a:ext uri="{9D8B030D-6E8A-4147-A177-3AD203B41FA5}">
                      <a16:colId xmlns:a16="http://schemas.microsoft.com/office/drawing/2014/main" val="555079122"/>
                    </a:ext>
                  </a:extLst>
                </a:gridCol>
                <a:gridCol w="1135040">
                  <a:extLst>
                    <a:ext uri="{9D8B030D-6E8A-4147-A177-3AD203B41FA5}">
                      <a16:colId xmlns:a16="http://schemas.microsoft.com/office/drawing/2014/main" val="1211555788"/>
                    </a:ext>
                  </a:extLst>
                </a:gridCol>
                <a:gridCol w="1354301">
                  <a:extLst>
                    <a:ext uri="{9D8B030D-6E8A-4147-A177-3AD203B41FA5}">
                      <a16:colId xmlns:a16="http://schemas.microsoft.com/office/drawing/2014/main" val="1841572038"/>
                    </a:ext>
                  </a:extLst>
                </a:gridCol>
                <a:gridCol w="884440">
                  <a:extLst>
                    <a:ext uri="{9D8B030D-6E8A-4147-A177-3AD203B41FA5}">
                      <a16:colId xmlns:a16="http://schemas.microsoft.com/office/drawing/2014/main" val="2679969730"/>
                    </a:ext>
                  </a:extLst>
                </a:gridCol>
                <a:gridCol w="893654">
                  <a:extLst>
                    <a:ext uri="{9D8B030D-6E8A-4147-A177-3AD203B41FA5}">
                      <a16:colId xmlns:a16="http://schemas.microsoft.com/office/drawing/2014/main" val="2294681605"/>
                    </a:ext>
                  </a:extLst>
                </a:gridCol>
                <a:gridCol w="1510920">
                  <a:extLst>
                    <a:ext uri="{9D8B030D-6E8A-4147-A177-3AD203B41FA5}">
                      <a16:colId xmlns:a16="http://schemas.microsoft.com/office/drawing/2014/main" val="4060238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/>
                        <a:t>費用名稱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/>
                        <a:t>數量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/>
                        <a:t>單位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/>
                        <a:t>幣別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/>
                        <a:t>單價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/>
                        <a:t>稅率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/>
                        <a:t>合計</a:t>
                      </a:r>
                      <a:endParaRPr lang="zh-TW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1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600" dirty="0"/>
                        <a:t>1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675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600" dirty="0"/>
                        <a:t>2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65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600" dirty="0"/>
                        <a:t>3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0462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861083"/>
                  </a:ext>
                </a:extLst>
              </a:tr>
            </a:tbl>
          </a:graphicData>
        </a:graphic>
      </p:graphicFrame>
      <p:graphicFrame>
        <p:nvGraphicFramePr>
          <p:cNvPr id="13" name="表格 12">
            <a:extLst>
              <a:ext uri="{FF2B5EF4-FFF2-40B4-BE49-F238E27FC236}">
                <a16:creationId xmlns:a16="http://schemas.microsoft.com/office/drawing/2014/main" id="{F8007C20-59BA-95BA-5836-306AB78CCD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352175"/>
              </p:ext>
            </p:extLst>
          </p:nvPr>
        </p:nvGraphicFramePr>
        <p:xfrm>
          <a:off x="914398" y="729610"/>
          <a:ext cx="10005238" cy="1447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35488">
                  <a:extLst>
                    <a:ext uri="{9D8B030D-6E8A-4147-A177-3AD203B41FA5}">
                      <a16:colId xmlns:a16="http://schemas.microsoft.com/office/drawing/2014/main" val="2913574232"/>
                    </a:ext>
                  </a:extLst>
                </a:gridCol>
                <a:gridCol w="1899591">
                  <a:extLst>
                    <a:ext uri="{9D8B030D-6E8A-4147-A177-3AD203B41FA5}">
                      <a16:colId xmlns:a16="http://schemas.microsoft.com/office/drawing/2014/main" val="1791275908"/>
                    </a:ext>
                  </a:extLst>
                </a:gridCol>
                <a:gridCol w="1446282">
                  <a:extLst>
                    <a:ext uri="{9D8B030D-6E8A-4147-A177-3AD203B41FA5}">
                      <a16:colId xmlns:a16="http://schemas.microsoft.com/office/drawing/2014/main" val="2081450510"/>
                    </a:ext>
                  </a:extLst>
                </a:gridCol>
                <a:gridCol w="1888797">
                  <a:extLst>
                    <a:ext uri="{9D8B030D-6E8A-4147-A177-3AD203B41FA5}">
                      <a16:colId xmlns:a16="http://schemas.microsoft.com/office/drawing/2014/main" val="3235682589"/>
                    </a:ext>
                  </a:extLst>
                </a:gridCol>
                <a:gridCol w="1381524">
                  <a:extLst>
                    <a:ext uri="{9D8B030D-6E8A-4147-A177-3AD203B41FA5}">
                      <a16:colId xmlns:a16="http://schemas.microsoft.com/office/drawing/2014/main" val="746602718"/>
                    </a:ext>
                  </a:extLst>
                </a:gridCol>
                <a:gridCol w="1953556">
                  <a:extLst>
                    <a:ext uri="{9D8B030D-6E8A-4147-A177-3AD203B41FA5}">
                      <a16:colId xmlns:a16="http://schemas.microsoft.com/office/drawing/2014/main" val="120889198"/>
                    </a:ext>
                  </a:extLst>
                </a:gridCol>
              </a:tblGrid>
              <a:tr h="208004">
                <a:tc>
                  <a:txBody>
                    <a:bodyPr/>
                    <a:lstStyle/>
                    <a:p>
                      <a:r>
                        <a:rPr lang="zh-TW" altLang="en-US" sz="1600" dirty="0"/>
                        <a:t>運輸公司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600" dirty="0"/>
                        <a:t>單號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/>
                        <a:t>帳單日期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779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/>
                        <a:t>出貨公司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/>
                        <a:t>報關公司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/>
                        <a:t>匯率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773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/>
                        <a:t>運輸方式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/>
                        <a:t>裝貨港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/>
                        <a:t>目的港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7802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600" dirty="0"/>
                        <a:t>CBM</a:t>
                      </a:r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600" dirty="0"/>
                        <a:t>總重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/>
                        <a:t>總棧板數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814152"/>
                  </a:ext>
                </a:extLst>
              </a:tr>
            </a:tbl>
          </a:graphicData>
        </a:graphic>
      </p:graphicFrame>
      <p:pic>
        <p:nvPicPr>
          <p:cNvPr id="17" name="圖片 16">
            <a:extLst>
              <a:ext uri="{FF2B5EF4-FFF2-40B4-BE49-F238E27FC236}">
                <a16:creationId xmlns:a16="http://schemas.microsoft.com/office/drawing/2014/main" id="{D710A17F-753A-E54A-48F0-01D9FAA5E1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398" y="5022249"/>
            <a:ext cx="10005238" cy="1251514"/>
          </a:xfrm>
          <a:prstGeom prst="rect">
            <a:avLst/>
          </a:prstGeom>
        </p:spPr>
      </p:pic>
      <p:sp>
        <p:nvSpPr>
          <p:cNvPr id="18" name="矩形 17">
            <a:extLst>
              <a:ext uri="{FF2B5EF4-FFF2-40B4-BE49-F238E27FC236}">
                <a16:creationId xmlns:a16="http://schemas.microsoft.com/office/drawing/2014/main" id="{DF7604D1-7B87-F2E1-76FC-2B1A98BF2F24}"/>
              </a:ext>
            </a:extLst>
          </p:cNvPr>
          <p:cNvSpPr/>
          <p:nvPr/>
        </p:nvSpPr>
        <p:spPr>
          <a:xfrm>
            <a:off x="2434856" y="1127051"/>
            <a:ext cx="1552353" cy="2551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動作按鈕: 往前或上一項 18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3636C524-0079-4E2E-829E-DFE67B8CADCB}"/>
              </a:ext>
            </a:extLst>
          </p:cNvPr>
          <p:cNvSpPr/>
          <p:nvPr/>
        </p:nvSpPr>
        <p:spPr>
          <a:xfrm rot="16200000">
            <a:off x="4003158" y="1111102"/>
            <a:ext cx="223284" cy="255182"/>
          </a:xfrm>
          <a:prstGeom prst="actionButtonBackPrevio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40580952-396D-B034-C01F-E8E444E2D315}"/>
              </a:ext>
            </a:extLst>
          </p:cNvPr>
          <p:cNvSpPr/>
          <p:nvPr/>
        </p:nvSpPr>
        <p:spPr>
          <a:xfrm>
            <a:off x="2270538" y="4618225"/>
            <a:ext cx="2190307" cy="27687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D7231366-7697-28B2-D38D-CC4478D9D214}"/>
              </a:ext>
            </a:extLst>
          </p:cNvPr>
          <p:cNvSpPr txBox="1"/>
          <p:nvPr/>
        </p:nvSpPr>
        <p:spPr>
          <a:xfrm>
            <a:off x="914398" y="4571999"/>
            <a:ext cx="1356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Packing No.</a:t>
            </a:r>
            <a:endParaRPr lang="zh-TW" altLang="en-US" dirty="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608CFC4D-26ED-C5E3-D6E8-E0F473CB0AB2}"/>
              </a:ext>
            </a:extLst>
          </p:cNvPr>
          <p:cNvSpPr txBox="1"/>
          <p:nvPr/>
        </p:nvSpPr>
        <p:spPr>
          <a:xfrm>
            <a:off x="914398" y="221718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/>
              <a:t>輸入介面概圖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39928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C7E151-29E1-9F2C-37CC-182F37D6A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585" y="340243"/>
            <a:ext cx="10515600" cy="287080"/>
          </a:xfrm>
        </p:spPr>
        <p:txBody>
          <a:bodyPr>
            <a:normAutofit fontScale="90000"/>
          </a:bodyPr>
          <a:lstStyle/>
          <a:p>
            <a:br>
              <a:rPr lang="en-US" altLang="zh-TW" dirty="0"/>
            </a:br>
            <a:endParaRPr lang="zh-TW" altLang="en-US" dirty="0"/>
          </a:p>
        </p:txBody>
      </p:sp>
      <p:sp>
        <p:nvSpPr>
          <p:cNvPr id="4" name="流程圖: 程序 3">
            <a:extLst>
              <a:ext uri="{FF2B5EF4-FFF2-40B4-BE49-F238E27FC236}">
                <a16:creationId xmlns:a16="http://schemas.microsoft.com/office/drawing/2014/main" id="{93A255B5-6AED-C030-8C1D-27E05275E178}"/>
              </a:ext>
            </a:extLst>
          </p:cNvPr>
          <p:cNvSpPr/>
          <p:nvPr/>
        </p:nvSpPr>
        <p:spPr>
          <a:xfrm>
            <a:off x="1636529" y="1127051"/>
            <a:ext cx="1371600" cy="2094614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zh-CN" altLang="en-US" sz="1400" dirty="0">
                <a:highlight>
                  <a:srgbClr val="808000"/>
                </a:highlight>
              </a:rPr>
              <a:t>申請單</a:t>
            </a:r>
            <a:r>
              <a:rPr lang="en-US" altLang="zh-CN" sz="1400" dirty="0">
                <a:highlight>
                  <a:srgbClr val="808000"/>
                </a:highlight>
              </a:rPr>
              <a:t>Master</a:t>
            </a:r>
          </a:p>
          <a:p>
            <a:r>
              <a:rPr lang="zh-CN" altLang="en-US" sz="1200" dirty="0"/>
              <a:t>廠商名稱</a:t>
            </a:r>
            <a:endParaRPr lang="en-US" altLang="zh-CN" sz="1200" dirty="0"/>
          </a:p>
          <a:p>
            <a:r>
              <a:rPr lang="zh-CN" altLang="en-US" sz="1200" dirty="0"/>
              <a:t>請款單號</a:t>
            </a:r>
            <a:endParaRPr lang="en-US" altLang="zh-CN" sz="1200" dirty="0"/>
          </a:p>
          <a:p>
            <a:r>
              <a:rPr lang="zh-CN" altLang="en-US" sz="1200" dirty="0"/>
              <a:t>日期</a:t>
            </a:r>
            <a:endParaRPr lang="en-US" altLang="zh-CN" sz="1200" dirty="0"/>
          </a:p>
          <a:p>
            <a:r>
              <a:rPr lang="zh-CN" altLang="en-US" sz="1200" dirty="0"/>
              <a:t>運輸方式</a:t>
            </a:r>
            <a:endParaRPr lang="en-US" altLang="zh-CN" sz="1200" dirty="0"/>
          </a:p>
          <a:p>
            <a:r>
              <a:rPr lang="zh-CN" altLang="en-US" sz="1200" dirty="0"/>
              <a:t>出發地</a:t>
            </a:r>
            <a:endParaRPr lang="en-US" altLang="zh-CN" sz="1200" dirty="0"/>
          </a:p>
          <a:p>
            <a:r>
              <a:rPr lang="zh-CN" altLang="en-US" sz="1200" dirty="0"/>
              <a:t>目的地</a:t>
            </a:r>
            <a:endParaRPr lang="en-US" altLang="zh-CN" sz="1200" dirty="0"/>
          </a:p>
          <a:p>
            <a:r>
              <a:rPr lang="en-US" altLang="zh-CN" sz="1200" dirty="0" err="1"/>
              <a:t>Packing_No</a:t>
            </a:r>
            <a:endParaRPr lang="en-US" altLang="zh-CN" sz="1200" dirty="0"/>
          </a:p>
          <a:p>
            <a:r>
              <a:rPr lang="en-US" altLang="zh-CN" sz="1200" dirty="0"/>
              <a:t>lock</a:t>
            </a:r>
          </a:p>
          <a:p>
            <a:endParaRPr lang="zh-TW" altLang="en-US" sz="1200" dirty="0"/>
          </a:p>
        </p:txBody>
      </p:sp>
      <p:sp>
        <p:nvSpPr>
          <p:cNvPr id="5" name="流程圖: 程序 4">
            <a:extLst>
              <a:ext uri="{FF2B5EF4-FFF2-40B4-BE49-F238E27FC236}">
                <a16:creationId xmlns:a16="http://schemas.microsoft.com/office/drawing/2014/main" id="{B7421060-2DC6-EF26-FB9B-C3D2B3F5B0D7}"/>
              </a:ext>
            </a:extLst>
          </p:cNvPr>
          <p:cNvSpPr/>
          <p:nvPr/>
        </p:nvSpPr>
        <p:spPr>
          <a:xfrm>
            <a:off x="1636529" y="3572539"/>
            <a:ext cx="1371600" cy="145666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zh-CN" altLang="en-US" sz="1600" dirty="0">
                <a:highlight>
                  <a:srgbClr val="808000"/>
                </a:highlight>
              </a:rPr>
              <a:t>申請單</a:t>
            </a:r>
            <a:r>
              <a:rPr lang="en-US" altLang="zh-TW" sz="1600" dirty="0">
                <a:highlight>
                  <a:srgbClr val="808000"/>
                </a:highlight>
              </a:rPr>
              <a:t>Detail</a:t>
            </a:r>
            <a:endParaRPr lang="en-US" altLang="zh-CN" sz="1600" dirty="0">
              <a:highlight>
                <a:srgbClr val="808000"/>
              </a:highlight>
            </a:endParaRPr>
          </a:p>
          <a:p>
            <a:r>
              <a:rPr lang="zh-CN" altLang="en-US" sz="1200" dirty="0"/>
              <a:t>項目</a:t>
            </a:r>
            <a:endParaRPr lang="en-US" altLang="zh-CN" sz="1200" dirty="0"/>
          </a:p>
          <a:p>
            <a:r>
              <a:rPr lang="zh-CN" altLang="en-US" sz="1200" dirty="0"/>
              <a:t>數量</a:t>
            </a:r>
            <a:endParaRPr lang="en-US" altLang="zh-CN" sz="1200" dirty="0"/>
          </a:p>
          <a:p>
            <a:r>
              <a:rPr lang="zh-CN" altLang="en-US" sz="1200" dirty="0"/>
              <a:t>單價</a:t>
            </a:r>
            <a:endParaRPr lang="en-US" altLang="zh-CN" sz="1200" dirty="0"/>
          </a:p>
          <a:p>
            <a:r>
              <a:rPr lang="zh-CN" altLang="en-US" sz="1200" dirty="0"/>
              <a:t>含稅</a:t>
            </a:r>
            <a:endParaRPr lang="zh-TW" altLang="en-US" sz="1200" dirty="0"/>
          </a:p>
        </p:txBody>
      </p:sp>
      <p:cxnSp>
        <p:nvCxnSpPr>
          <p:cNvPr id="9" name="接點: 肘形 8">
            <a:extLst>
              <a:ext uri="{FF2B5EF4-FFF2-40B4-BE49-F238E27FC236}">
                <a16:creationId xmlns:a16="http://schemas.microsoft.com/office/drawing/2014/main" id="{495E9805-E1BC-8F96-5EA9-6D0E57127C16}"/>
              </a:ext>
            </a:extLst>
          </p:cNvPr>
          <p:cNvCxnSpPr>
            <a:cxnSpLocks/>
            <a:stCxn id="4" idx="2"/>
            <a:endCxn id="5" idx="1"/>
          </p:cNvCxnSpPr>
          <p:nvPr/>
        </p:nvCxnSpPr>
        <p:spPr>
          <a:xfrm rot="5400000">
            <a:off x="1439827" y="3418367"/>
            <a:ext cx="1079204" cy="685800"/>
          </a:xfrm>
          <a:prstGeom prst="bentConnector4">
            <a:avLst>
              <a:gd name="adj1" fmla="val 16256"/>
              <a:gd name="adj2" fmla="val 133333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流程圖: 程序 10">
            <a:extLst>
              <a:ext uri="{FF2B5EF4-FFF2-40B4-BE49-F238E27FC236}">
                <a16:creationId xmlns:a16="http://schemas.microsoft.com/office/drawing/2014/main" id="{5BB4C032-2E00-4078-1B8F-BC38C163D812}"/>
              </a:ext>
            </a:extLst>
          </p:cNvPr>
          <p:cNvSpPr/>
          <p:nvPr/>
        </p:nvSpPr>
        <p:spPr>
          <a:xfrm>
            <a:off x="5215270" y="1127051"/>
            <a:ext cx="1761460" cy="4603897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zh-CN" altLang="en-US" sz="1600" dirty="0">
                <a:highlight>
                  <a:srgbClr val="808000"/>
                </a:highlight>
              </a:rPr>
              <a:t>費用申請單資料</a:t>
            </a:r>
            <a:endParaRPr lang="en-US" altLang="zh-CN" sz="1600" dirty="0">
              <a:highlight>
                <a:srgbClr val="808000"/>
              </a:highlight>
            </a:endParaRPr>
          </a:p>
          <a:p>
            <a:endParaRPr lang="en-US" altLang="zh-TW" sz="1200" b="0" i="0" u="none" strike="noStrike" dirty="0">
              <a:effectLst/>
              <a:latin typeface="Arial" panose="020B0604020202020204" pitchFamily="34" charset="0"/>
            </a:endParaRPr>
          </a:p>
          <a:p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項次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* 費用代碼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名稱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* 說明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分析代碼</a:t>
            </a:r>
            <a:r>
              <a:rPr lang="en-US" altLang="zh-TW" sz="1200" b="0" i="0" u="none" strike="noStrike" dirty="0">
                <a:effectLst/>
                <a:latin typeface="Arial" panose="020B0604020202020204" pitchFamily="34" charset="0"/>
              </a:rPr>
              <a:t>1</a:t>
            </a:r>
            <a:br>
              <a:rPr lang="en-US" altLang="zh-TW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項目參考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* 稅碼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* 稅率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* 幣別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* 原幣未稅金額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* 匯率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原幣稅額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原幣總額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* 部門代碼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部門名稱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* 專案代碼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專案名稱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* 科目代碼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科目名稱</a:t>
            </a:r>
            <a:b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分析代碼</a:t>
            </a:r>
            <a:r>
              <a:rPr lang="en-US" altLang="zh-TW" sz="1200" b="0" i="0" u="none" strike="noStrike" dirty="0">
                <a:effectLst/>
                <a:latin typeface="Arial" panose="020B0604020202020204" pitchFamily="34" charset="0"/>
              </a:rPr>
              <a:t>4</a:t>
            </a:r>
            <a:br>
              <a:rPr lang="en-US" altLang="zh-TW" sz="1200" b="0" i="0" u="none" strike="noStrike" dirty="0">
                <a:effectLst/>
                <a:latin typeface="Arial" panose="020B0604020202020204" pitchFamily="34" charset="0"/>
              </a:rPr>
            </a:b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分析代碼</a:t>
            </a:r>
            <a:r>
              <a:rPr lang="en-US" altLang="zh-TW" sz="1200" b="0" i="0" u="none" strike="noStrike" dirty="0">
                <a:effectLst/>
                <a:latin typeface="Arial" panose="020B0604020202020204" pitchFamily="34" charset="0"/>
              </a:rPr>
              <a:t>4</a:t>
            </a:r>
            <a:r>
              <a:rPr lang="zh-TW" altLang="en-US" sz="1200" b="0" i="0" u="none" strike="noStrike" dirty="0">
                <a:effectLst/>
                <a:latin typeface="Arial" panose="020B0604020202020204" pitchFamily="34" charset="0"/>
              </a:rPr>
              <a:t>名稱</a:t>
            </a:r>
            <a:r>
              <a:rPr lang="zh-TW" altLang="en-US" sz="1200" dirty="0"/>
              <a:t> </a:t>
            </a:r>
          </a:p>
        </p:txBody>
      </p:sp>
      <p:cxnSp>
        <p:nvCxnSpPr>
          <p:cNvPr id="8" name="接點: 肘形 7">
            <a:extLst>
              <a:ext uri="{FF2B5EF4-FFF2-40B4-BE49-F238E27FC236}">
                <a16:creationId xmlns:a16="http://schemas.microsoft.com/office/drawing/2014/main" id="{AAC17A1F-ABC0-B3C8-9904-0E1B0339A52E}"/>
              </a:ext>
            </a:extLst>
          </p:cNvPr>
          <p:cNvCxnSpPr>
            <a:cxnSpLocks/>
            <a:stCxn id="4" idx="3"/>
            <a:endCxn id="11" idx="1"/>
          </p:cNvCxnSpPr>
          <p:nvPr/>
        </p:nvCxnSpPr>
        <p:spPr>
          <a:xfrm>
            <a:off x="3008129" y="2174358"/>
            <a:ext cx="2207141" cy="125464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流程圖: 程序 11">
            <a:extLst>
              <a:ext uri="{FF2B5EF4-FFF2-40B4-BE49-F238E27FC236}">
                <a16:creationId xmlns:a16="http://schemas.microsoft.com/office/drawing/2014/main" id="{14628FE8-4817-E8C0-9234-F0BAD363E7DC}"/>
              </a:ext>
            </a:extLst>
          </p:cNvPr>
          <p:cNvSpPr/>
          <p:nvPr/>
        </p:nvSpPr>
        <p:spPr>
          <a:xfrm>
            <a:off x="8734646" y="1353656"/>
            <a:ext cx="1173126" cy="663207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zh-CN" altLang="en-US" sz="1600" dirty="0">
                <a:highlight>
                  <a:srgbClr val="808000"/>
                </a:highlight>
              </a:rPr>
              <a:t>廠商名稱</a:t>
            </a:r>
            <a:endParaRPr lang="en-US" altLang="zh-CN" sz="1600" dirty="0">
              <a:highlight>
                <a:srgbClr val="808000"/>
              </a:highlight>
            </a:endParaRPr>
          </a:p>
          <a:p>
            <a:endParaRPr lang="en-US" altLang="zh-CN" sz="1200" dirty="0"/>
          </a:p>
        </p:txBody>
      </p:sp>
      <p:sp>
        <p:nvSpPr>
          <p:cNvPr id="13" name="流程圖: 程序 12">
            <a:extLst>
              <a:ext uri="{FF2B5EF4-FFF2-40B4-BE49-F238E27FC236}">
                <a16:creationId xmlns:a16="http://schemas.microsoft.com/office/drawing/2014/main" id="{365C3077-9B05-01EA-D525-B45C33E2300B}"/>
              </a:ext>
            </a:extLst>
          </p:cNvPr>
          <p:cNvSpPr/>
          <p:nvPr/>
        </p:nvSpPr>
        <p:spPr>
          <a:xfrm>
            <a:off x="8734646" y="2413590"/>
            <a:ext cx="1173126" cy="663207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zh-CN" altLang="en-US" sz="1600" dirty="0">
                <a:highlight>
                  <a:srgbClr val="808000"/>
                </a:highlight>
              </a:rPr>
              <a:t>運輸方式</a:t>
            </a:r>
            <a:endParaRPr lang="en-US" altLang="zh-CN" sz="1600" dirty="0">
              <a:highlight>
                <a:srgbClr val="808000"/>
              </a:highlight>
            </a:endParaRPr>
          </a:p>
          <a:p>
            <a:endParaRPr lang="en-US" altLang="zh-CN" sz="1200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1188C501-EA20-3F8C-6371-81A0ACE87A43}"/>
              </a:ext>
            </a:extLst>
          </p:cNvPr>
          <p:cNvSpPr txBox="1"/>
          <p:nvPr/>
        </p:nvSpPr>
        <p:spPr>
          <a:xfrm>
            <a:off x="1403498" y="340243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/>
              <a:t>資料表結構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9505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1201</TotalTime>
  <Words>1261</Words>
  <Application>Microsoft Office PowerPoint</Application>
  <PresentationFormat>寬螢幕</PresentationFormat>
  <Paragraphs>572</Paragraphs>
  <Slides>10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7" baseType="lpstr">
      <vt:lpstr>微軟正黑體</vt:lpstr>
      <vt:lpstr>新細明體</vt:lpstr>
      <vt:lpstr>Aptos</vt:lpstr>
      <vt:lpstr>Aptos Display</vt:lpstr>
      <vt:lpstr>Arial</vt:lpstr>
      <vt:lpstr>Calibri</vt:lpstr>
      <vt:lpstr>Office 佈景主題</vt:lpstr>
      <vt:lpstr>運費/進出口費/申請單及運費統計問題</vt:lpstr>
      <vt:lpstr>問題描述</vt:lpstr>
      <vt:lpstr>現階段運費申請流程</vt:lpstr>
      <vt:lpstr>PowerPoint 簡報</vt:lpstr>
      <vt:lpstr>進出口/運費- 費用申請單填寫規則</vt:lpstr>
      <vt:lpstr>PowerPoint 簡報</vt:lpstr>
      <vt:lpstr>PowerPoint 簡報</vt:lpstr>
      <vt:lpstr>PowerPoint 簡報</vt:lpstr>
      <vt:lpstr> </vt:lpstr>
      <vt:lpstr>進出口及運費統計報表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VicHsu徐世超</dc:creator>
  <cp:lastModifiedBy>VicHsu徐世超</cp:lastModifiedBy>
  <cp:revision>25</cp:revision>
  <dcterms:created xsi:type="dcterms:W3CDTF">2025-04-29T01:24:55Z</dcterms:created>
  <dcterms:modified xsi:type="dcterms:W3CDTF">2025-05-28T01:47:52Z</dcterms:modified>
</cp:coreProperties>
</file>